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27"/>
  </p:notesMasterIdLst>
  <p:handoutMasterIdLst>
    <p:handoutMasterId r:id="rId28"/>
  </p:handoutMasterIdLst>
  <p:sldIdLst>
    <p:sldId id="424" r:id="rId2"/>
    <p:sldId id="438" r:id="rId3"/>
    <p:sldId id="439" r:id="rId4"/>
    <p:sldId id="443" r:id="rId5"/>
    <p:sldId id="451" r:id="rId6"/>
    <p:sldId id="454" r:id="rId7"/>
    <p:sldId id="444" r:id="rId8"/>
    <p:sldId id="441" r:id="rId9"/>
    <p:sldId id="445" r:id="rId10"/>
    <p:sldId id="446" r:id="rId11"/>
    <p:sldId id="456" r:id="rId12"/>
    <p:sldId id="460" r:id="rId13"/>
    <p:sldId id="447" r:id="rId14"/>
    <p:sldId id="450" r:id="rId15"/>
    <p:sldId id="466" r:id="rId16"/>
    <p:sldId id="464" r:id="rId17"/>
    <p:sldId id="471" r:id="rId18"/>
    <p:sldId id="468" r:id="rId19"/>
    <p:sldId id="469" r:id="rId20"/>
    <p:sldId id="470" r:id="rId21"/>
    <p:sldId id="473" r:id="rId22"/>
    <p:sldId id="472" r:id="rId23"/>
    <p:sldId id="453" r:id="rId24"/>
    <p:sldId id="448" r:id="rId25"/>
    <p:sldId id="44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a T aaw" initials="pTa" lastIdx="1" clrIdx="0">
    <p:extLst>
      <p:ext uri="{19B8F6BF-5375-455C-9EA6-DF929625EA0E}">
        <p15:presenceInfo xmlns:p15="http://schemas.microsoft.com/office/powerpoint/2012/main" userId="cc97f1e08ace97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535" autoAdjust="0"/>
  </p:normalViewPr>
  <p:slideViewPr>
    <p:cSldViewPr snapToGrid="0" showGuides="1">
      <p:cViewPr varScale="1">
        <p:scale>
          <a:sx n="85" d="100"/>
          <a:sy n="85" d="100"/>
        </p:scale>
        <p:origin x="547"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0B4911-3D9A-430A-B599-016E4062F1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84323EA-45F7-4F85-8B56-9C27CF0647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F4960F-0FE4-4DCC-B17A-BCF138CBBD63}" type="datetimeFigureOut">
              <a:rPr lang="en-IN" smtClean="0"/>
              <a:t>25-05-2022</a:t>
            </a:fld>
            <a:endParaRPr lang="en-IN"/>
          </a:p>
        </p:txBody>
      </p:sp>
      <p:sp>
        <p:nvSpPr>
          <p:cNvPr id="4" name="Footer Placeholder 3">
            <a:extLst>
              <a:ext uri="{FF2B5EF4-FFF2-40B4-BE49-F238E27FC236}">
                <a16:creationId xmlns:a16="http://schemas.microsoft.com/office/drawing/2014/main" id="{F36B08C1-4E54-4A49-8602-04B44345B6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DEPARTMENT OF COMPUTER SCIENCE &amp; ENGINEERING</a:t>
            </a:r>
            <a:endParaRPr lang="en-IN"/>
          </a:p>
        </p:txBody>
      </p:sp>
      <p:sp>
        <p:nvSpPr>
          <p:cNvPr id="5" name="Slide Number Placeholder 4">
            <a:extLst>
              <a:ext uri="{FF2B5EF4-FFF2-40B4-BE49-F238E27FC236}">
                <a16:creationId xmlns:a16="http://schemas.microsoft.com/office/drawing/2014/main" id="{36592154-B614-4B78-BBDF-CD8D16519D2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36D6A3-DA1F-4DFE-BBA1-111FF7BB3A9D}" type="slidenum">
              <a:rPr lang="en-IN" smtClean="0"/>
              <a:t>‹#›</a:t>
            </a:fld>
            <a:endParaRPr lang="en-IN"/>
          </a:p>
        </p:txBody>
      </p:sp>
    </p:spTree>
    <p:extLst>
      <p:ext uri="{BB962C8B-B14F-4D97-AF65-F5344CB8AC3E}">
        <p14:creationId xmlns:p14="http://schemas.microsoft.com/office/powerpoint/2010/main" val="2194322611"/>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6C675F-E958-41FB-B9DB-9CA6C539651B}" type="datetimeFigureOut">
              <a:rPr lang="en-US" smtClean="0"/>
              <a:t>5/25/2022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DEPARTMENT OF COMPUTER SCIENCE &amp; ENGINEERING</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DDB006-54D9-4965-A338-324C3671D483}" type="slidenum">
              <a:rPr lang="en-US" smtClean="0"/>
              <a:t>‹#›</a:t>
            </a:fld>
            <a:endParaRPr lang="en-US"/>
          </a:p>
        </p:txBody>
      </p:sp>
    </p:spTree>
    <p:extLst>
      <p:ext uri="{BB962C8B-B14F-4D97-AF65-F5344CB8AC3E}">
        <p14:creationId xmlns:p14="http://schemas.microsoft.com/office/powerpoint/2010/main" val="1267211486"/>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photos/Pihl8kTtX-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Links:</a:t>
            </a:r>
          </a:p>
          <a:p>
            <a:endParaRPr lang="en-US" dirty="0"/>
          </a:p>
          <a:p>
            <a:r>
              <a:rPr lang="en-US" dirty="0">
                <a:hlinkClick r:id="rId3"/>
              </a:rPr>
              <a:t>https://unsplash.com/photos/Pihl8kTtX-s</a:t>
            </a:r>
            <a:endParaRPr lang="en-US" dirty="0"/>
          </a:p>
        </p:txBody>
      </p:sp>
      <p:sp>
        <p:nvSpPr>
          <p:cNvPr id="5" name="Footer Placeholder 4">
            <a:extLst>
              <a:ext uri="{FF2B5EF4-FFF2-40B4-BE49-F238E27FC236}">
                <a16:creationId xmlns:a16="http://schemas.microsoft.com/office/drawing/2014/main" id="{C0A56B0F-EE75-451C-893E-C0397A63B3E0}"/>
              </a:ext>
            </a:extLst>
          </p:cNvPr>
          <p:cNvSpPr>
            <a:spLocks noGrp="1"/>
          </p:cNvSpPr>
          <p:nvPr>
            <p:ph type="ftr" sz="quarter" idx="4"/>
          </p:nvPr>
        </p:nvSpPr>
        <p:spPr/>
        <p:txBody>
          <a:bodyPr/>
          <a:lstStyle/>
          <a:p>
            <a:r>
              <a:rPr lang="en-US"/>
              <a:t>DEPARTMENT OF COMPUTER SCIENCE &amp; ENGINEERING</a:t>
            </a:r>
          </a:p>
        </p:txBody>
      </p:sp>
    </p:spTree>
    <p:extLst>
      <p:ext uri="{BB962C8B-B14F-4D97-AF65-F5344CB8AC3E}">
        <p14:creationId xmlns:p14="http://schemas.microsoft.com/office/powerpoint/2010/main" val="177628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14756-12C4-4BC2-8033-F96A81F6C8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9AAE14-04D1-4EEA-84A0-9C5D384C7C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D85E094-D830-478A-B3C5-0A81567227C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32D384-EAB2-41D1-B34E-25035F3E8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2B3FE-DFC4-4695-BE57-9A0EA469FE31}"/>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1413554295"/>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52741-69D3-4167-85DC-E2BAD053D55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FD235D7-9A5B-40C1-89B8-C258AF5723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77EEE8-4904-435D-B0FC-097473BA09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FB2221-6459-4CAA-A98A-C973282B6D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8CD018-27F3-44B9-A755-7C4BB122F002}"/>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2522493765"/>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58922A-8105-45E9-B3EF-1DD3A955AC7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EFB7B4-F72D-4016-85B8-9CACCEB6FD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A3ECAE-477F-43E0-B7F1-9DCA156EFD2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CC00AFB-8129-4E8D-A88C-1A752600B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EEECD-C622-4B34-A95E-8F3870492A0B}"/>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2845369880"/>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bg>
      <p:bgPr>
        <a:solidFill>
          <a:schemeClr val="bg1"/>
        </a:solidFill>
        <a:effectLst/>
      </p:bgPr>
    </p:bg>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D0F44716-E79E-456F-879F-CE0464F18D73}"/>
              </a:ext>
            </a:extLst>
          </p:cNvPr>
          <p:cNvSpPr>
            <a:spLocks noGrp="1"/>
          </p:cNvSpPr>
          <p:nvPr>
            <p:ph type="pic" sz="quarter" idx="17"/>
          </p:nvPr>
        </p:nvSpPr>
        <p:spPr>
          <a:xfrm>
            <a:off x="0" y="0"/>
            <a:ext cx="12192000" cy="6858000"/>
          </a:xfrm>
          <a:prstGeom prst="rect">
            <a:avLst/>
          </a:prstGeom>
        </p:spPr>
        <p:txBody>
          <a:bodyPr vert="horz" lIns="243746" tIns="121873" rIns="243746" bIns="121873"/>
          <a:lstStyle>
            <a:lvl1pPr marL="0" indent="0" algn="ctr">
              <a:buNone/>
              <a:defRPr sz="12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70619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7" name="Picture Placeholder 2"/>
          <p:cNvSpPr>
            <a:spLocks noGrp="1"/>
          </p:cNvSpPr>
          <p:nvPr>
            <p:ph type="pic" sz="quarter" idx="17"/>
          </p:nvPr>
        </p:nvSpPr>
        <p:spPr>
          <a:xfrm>
            <a:off x="0" y="0"/>
            <a:ext cx="12192000" cy="4195143"/>
          </a:xfrm>
          <a:prstGeom prst="rect">
            <a:avLst/>
          </a:prstGeom>
        </p:spPr>
        <p:txBody>
          <a:bodyPr vert="horz" lIns="243746" tIns="121873" rIns="243746" bIns="121873"/>
          <a:lstStyle>
            <a:lvl1pPr marL="0" indent="0" algn="ctr">
              <a:buNone/>
              <a:defRPr sz="12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2036310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A12D7-0C09-409E-9C5A-1028E57640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8B949A-8CFF-4014-B740-B31C2B26C6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792B02-02A5-4580-A220-F055D317AB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9364E2F-07E8-4663-940C-4787305A8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48888-177B-4C61-86E1-0268FAF97D51}"/>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1687191847"/>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3E18F-B73C-4B68-9EA6-A02054162E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5C52F8E-5B93-41F8-A20E-C612F24284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06F0B0-C41B-45D8-A223-8BD9F7D2607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C0C078-F49B-4348-8C45-48C5762BF7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53C82-69E8-4900-9A30-02925BB619D1}"/>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3340891028"/>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5E0D-7F64-4FC2-A624-9DB0A05CB50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8B3335-7D27-4D13-BBAD-E93A9AD0E3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E0E1674-49F4-4406-A9CE-72A4BF8033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4854A03-7F6E-4016-80A3-8E656A413A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BC67E41-D908-4B02-AF70-5D111C5E0A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A2467-AD77-4253-B2E6-608F0AFB9345}"/>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208652353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D4097-EBC0-4B5B-870D-C5C889FE29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3D7E99-214B-4EFC-A1CA-7BFEF2535C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540667-3676-4015-A3CB-39BE957D83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D83B2DE-8FAF-4921-9A8C-FD654609D2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57ED4A-D6FB-4D4A-A6C9-ABA4FB97FA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0A41C75-3A43-4C72-9EFB-60955C5CAF17}"/>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72C6DBB-2385-44CD-883F-1F1FE8138F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005F58-2910-4EE7-9CEE-3CCB6E84F5A3}"/>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1779939073"/>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D290-3729-4747-BBA7-2498E7955CC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B0B117-A390-4390-800E-601D256E08B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467BED3-A807-46A8-9599-A510891963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1AB00E-1711-474A-A98B-58F0735D0F87}"/>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2487118988"/>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B85637-9908-4250-9AC7-F72CA9269EF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FB5A659-23BB-4371-B011-56BAF6282B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AF7A86-7B52-4B14-92F3-1C56C008F332}"/>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180585949"/>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E30C4-C423-426F-9EB9-88F31EC8DA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059762C-A0A7-450B-B8CC-76E34819F3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6D6320-01E8-48FA-A9FE-4839F272FA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6C5F14-1C53-4A9E-8602-8793155158A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1596583-219F-4583-9C7C-6A827FC16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8E7053-43A9-4FA1-8E08-3F650F724196}"/>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2046330688"/>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85A60-780C-4ABD-9200-D851689FF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A96FC77-B838-4358-BF5A-B2525E1F3B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E072EAF-FB31-42AC-81B5-4E179B9B04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7C6BBA-6522-49D1-9C57-ED27CCA7D14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0E95AD5F-3E46-468C-85CD-A1AC5D9F69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6A29A2-E0F8-4E68-8FC0-ED9A609D4478}"/>
              </a:ext>
            </a:extLst>
          </p:cNvPr>
          <p:cNvSpPr>
            <a:spLocks noGrp="1"/>
          </p:cNvSpPr>
          <p:nvPr>
            <p:ph type="sldNum" sz="quarter" idx="12"/>
          </p:nvPr>
        </p:nvSpPr>
        <p:spPr/>
        <p:txBody>
          <a:bodyPr/>
          <a:lstStyle/>
          <a:p>
            <a:fld id="{692697CA-4509-437F-80C1-F19EFDEF8088}" type="slidenum">
              <a:rPr lang="en-US" smtClean="0"/>
              <a:t>‹#›</a:t>
            </a:fld>
            <a:endParaRPr lang="en-US"/>
          </a:p>
        </p:txBody>
      </p:sp>
    </p:spTree>
    <p:extLst>
      <p:ext uri="{BB962C8B-B14F-4D97-AF65-F5344CB8AC3E}">
        <p14:creationId xmlns:p14="http://schemas.microsoft.com/office/powerpoint/2010/main" val="597813304"/>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92D931-9304-4922-B4BF-258C851B8E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D5177A-CB9D-435E-A736-681A5F2DF5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310C97-A716-46CD-811E-EF9A91EC95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EF4AD8C6-A294-4A92-8063-D9FE974525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EAAB39-54D4-497C-B499-58C5F67888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697CA-4509-437F-80C1-F19EFDEF8088}" type="slidenum">
              <a:rPr lang="en-US" smtClean="0"/>
              <a:t>‹#›</a:t>
            </a:fld>
            <a:endParaRPr lang="en-US"/>
          </a:p>
        </p:txBody>
      </p:sp>
    </p:spTree>
    <p:extLst>
      <p:ext uri="{BB962C8B-B14F-4D97-AF65-F5344CB8AC3E}">
        <p14:creationId xmlns:p14="http://schemas.microsoft.com/office/powerpoint/2010/main" val="59974169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8367B69-A65B-4650-90D5-21604596C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FBC05523-B53F-488E-ADC3-9AD94335B507}"/>
              </a:ext>
            </a:extLst>
          </p:cNvPr>
          <p:cNvSpPr/>
          <p:nvPr/>
        </p:nvSpPr>
        <p:spPr>
          <a:xfrm>
            <a:off x="0" y="1"/>
            <a:ext cx="12192000" cy="685800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1600" dirty="0">
              <a:solidFill>
                <a:schemeClr val="tx1"/>
              </a:solidFill>
              <a:latin typeface="Times New Roman" panose="02020603050405020304" pitchFamily="18" charset="0"/>
              <a:cs typeface="Times New Roman" panose="02020603050405020304" pitchFamily="18" charset="0"/>
            </a:endParaRPr>
          </a:p>
          <a:p>
            <a:pPr algn="just">
              <a:lnSpc>
                <a:spcPct val="120000"/>
              </a:lnSpc>
            </a:pPr>
            <a:r>
              <a:rPr lang="en-GB" sz="1600" dirty="0">
                <a:solidFill>
                  <a:schemeClr val="tx1"/>
                </a:solidFill>
                <a:latin typeface="Times New Roman" panose="02020603050405020304" pitchFamily="18" charset="0"/>
                <a:cs typeface="Times New Roman" panose="02020603050405020304" pitchFamily="18" charset="0"/>
              </a:rPr>
              <a:t>				</a:t>
            </a:r>
            <a:endParaRPr lang="en-US" sz="1600" dirty="0">
              <a:solidFill>
                <a:schemeClr val="tx1"/>
              </a:solidFill>
            </a:endParaRPr>
          </a:p>
        </p:txBody>
      </p:sp>
      <p:cxnSp>
        <p:nvCxnSpPr>
          <p:cNvPr id="12" name="Straight Connector 11">
            <a:extLst>
              <a:ext uri="{FF2B5EF4-FFF2-40B4-BE49-F238E27FC236}">
                <a16:creationId xmlns:a16="http://schemas.microsoft.com/office/drawing/2014/main" id="{3825EB6B-70A9-419F-83B5-2BEB7294051B}"/>
              </a:ext>
            </a:extLst>
          </p:cNvPr>
          <p:cNvCxnSpPr>
            <a:cxnSpLocks/>
          </p:cNvCxnSpPr>
          <p:nvPr/>
        </p:nvCxnSpPr>
        <p:spPr>
          <a:xfrm>
            <a:off x="875829" y="2646197"/>
            <a:ext cx="10854625" cy="0"/>
          </a:xfrm>
          <a:prstGeom prst="line">
            <a:avLst/>
          </a:prstGeom>
          <a:ln w="127000" cmpd="sng">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F0C61AE-7C79-489F-969C-3F0F801C6FD9}"/>
              </a:ext>
            </a:extLst>
          </p:cNvPr>
          <p:cNvGrpSpPr/>
          <p:nvPr/>
        </p:nvGrpSpPr>
        <p:grpSpPr>
          <a:xfrm>
            <a:off x="2535622" y="1805731"/>
            <a:ext cx="7763792" cy="893832"/>
            <a:chOff x="2148964" y="2566190"/>
            <a:chExt cx="7763792" cy="893832"/>
          </a:xfrm>
        </p:grpSpPr>
        <p:sp>
          <p:nvSpPr>
            <p:cNvPr id="25" name="TextBox 24">
              <a:extLst>
                <a:ext uri="{FF2B5EF4-FFF2-40B4-BE49-F238E27FC236}">
                  <a16:creationId xmlns:a16="http://schemas.microsoft.com/office/drawing/2014/main" id="{35520627-EE6F-4886-A342-E98C3C70B521}"/>
                </a:ext>
              </a:extLst>
            </p:cNvPr>
            <p:cNvSpPr txBox="1"/>
            <p:nvPr/>
          </p:nvSpPr>
          <p:spPr>
            <a:xfrm>
              <a:off x="2148964" y="2752136"/>
              <a:ext cx="7763792" cy="707886"/>
            </a:xfrm>
            <a:prstGeom prst="rect">
              <a:avLst/>
            </a:prstGeom>
            <a:noFill/>
          </p:spPr>
          <p:txBody>
            <a:bodyPr wrap="none" rtlCol="0">
              <a:spAutoFit/>
            </a:bodyPr>
            <a:lstStyle/>
            <a:p>
              <a:r>
                <a:rPr lang="en-US" sz="40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“SMART SHOPPING COMPLEX”</a:t>
              </a:r>
            </a:p>
          </p:txBody>
        </p:sp>
        <p:sp>
          <p:nvSpPr>
            <p:cNvPr id="26" name="TextBox 25">
              <a:extLst>
                <a:ext uri="{FF2B5EF4-FFF2-40B4-BE49-F238E27FC236}">
                  <a16:creationId xmlns:a16="http://schemas.microsoft.com/office/drawing/2014/main" id="{311CCFD5-EC70-4C38-80B8-9883F70C3266}"/>
                </a:ext>
              </a:extLst>
            </p:cNvPr>
            <p:cNvSpPr txBox="1"/>
            <p:nvPr/>
          </p:nvSpPr>
          <p:spPr>
            <a:xfrm>
              <a:off x="2370396" y="2566190"/>
              <a:ext cx="2047740" cy="369332"/>
            </a:xfrm>
            <a:prstGeom prst="rect">
              <a:avLst/>
            </a:prstGeom>
            <a:noFill/>
          </p:spPr>
          <p:txBody>
            <a:bodyPr wrap="none" rtlCol="0">
              <a:spAutoFit/>
            </a:bodyPr>
            <a:lstStyle/>
            <a:p>
              <a:r>
                <a:rPr lang="en-US" b="1" spc="600" dirty="0">
                  <a:latin typeface="Open Sans" panose="020B0606030504020204" pitchFamily="34" charset="0"/>
                  <a:ea typeface="Open Sans" panose="020B0606030504020204" pitchFamily="34" charset="0"/>
                  <a:cs typeface="Open Sans" panose="020B0606030504020204" pitchFamily="34" charset="0"/>
                </a:rPr>
                <a:t>IOT BASED</a:t>
              </a:r>
            </a:p>
          </p:txBody>
        </p:sp>
      </p:grpSp>
      <p:sp>
        <p:nvSpPr>
          <p:cNvPr id="14" name="TextBox 13">
            <a:extLst>
              <a:ext uri="{FF2B5EF4-FFF2-40B4-BE49-F238E27FC236}">
                <a16:creationId xmlns:a16="http://schemas.microsoft.com/office/drawing/2014/main" id="{8A7DFF36-3DCA-42E4-BDFD-D297E0109859}"/>
              </a:ext>
            </a:extLst>
          </p:cNvPr>
          <p:cNvSpPr txBox="1"/>
          <p:nvPr/>
        </p:nvSpPr>
        <p:spPr>
          <a:xfrm>
            <a:off x="4557149" y="272104"/>
            <a:ext cx="3267502" cy="1569660"/>
          </a:xfrm>
          <a:prstGeom prst="rect">
            <a:avLst/>
          </a:prstGeom>
          <a:noFill/>
        </p:spPr>
        <p:txBody>
          <a:bodyPr wrap="squar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PROJECT PHASE-II</a:t>
            </a:r>
          </a:p>
          <a:p>
            <a:pPr algn="ctr"/>
            <a:r>
              <a:rPr lang="en-US" sz="1600" b="1" dirty="0">
                <a:latin typeface="Open Sans" panose="020B0606030504020204" pitchFamily="34" charset="0"/>
                <a:ea typeface="Open Sans" panose="020B0606030504020204" pitchFamily="34" charset="0"/>
                <a:cs typeface="Open Sans" panose="020B0606030504020204" pitchFamily="34" charset="0"/>
              </a:rPr>
              <a:t>  1</a:t>
            </a:r>
            <a:r>
              <a:rPr lang="en-US" sz="1600" b="1" baseline="30000" dirty="0">
                <a:latin typeface="Open Sans" panose="020B0606030504020204" pitchFamily="34" charset="0"/>
                <a:ea typeface="Open Sans" panose="020B0606030504020204" pitchFamily="34" charset="0"/>
                <a:cs typeface="Open Sans" panose="020B0606030504020204" pitchFamily="34" charset="0"/>
              </a:rPr>
              <a:t>st</a:t>
            </a:r>
            <a:r>
              <a:rPr lang="en-US" sz="1600" b="1" dirty="0">
                <a:latin typeface="Open Sans" panose="020B0606030504020204" pitchFamily="34" charset="0"/>
                <a:ea typeface="Open Sans" panose="020B0606030504020204" pitchFamily="34" charset="0"/>
                <a:cs typeface="Open Sans" panose="020B0606030504020204" pitchFamily="34" charset="0"/>
              </a:rPr>
              <a:t> – REVIEW</a:t>
            </a:r>
          </a:p>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a:p>
            <a:pPr algn="ctr"/>
            <a:r>
              <a:rPr lang="en-US" sz="1600" b="1" dirty="0">
                <a:latin typeface="Open Sans" panose="020B0606030504020204" pitchFamily="34" charset="0"/>
                <a:ea typeface="Open Sans" panose="020B0606030504020204" pitchFamily="34" charset="0"/>
                <a:cs typeface="Open Sans" panose="020B0606030504020204" pitchFamily="34" charset="0"/>
              </a:rPr>
              <a:t>PRESENTATION</a:t>
            </a:r>
          </a:p>
          <a:p>
            <a:pPr algn="ctr"/>
            <a:endParaRPr lang="en-US" sz="1600" b="1" dirty="0">
              <a:latin typeface="Open Sans" panose="020B0606030504020204" pitchFamily="34" charset="0"/>
              <a:ea typeface="Open Sans" panose="020B0606030504020204" pitchFamily="34" charset="0"/>
              <a:cs typeface="Open Sans" panose="020B0606030504020204" pitchFamily="34" charset="0"/>
            </a:endParaRPr>
          </a:p>
          <a:p>
            <a:pPr algn="ctr"/>
            <a:r>
              <a:rPr lang="en-US" sz="1600" b="1" dirty="0">
                <a:latin typeface="Open Sans" panose="020B0606030504020204" pitchFamily="34" charset="0"/>
                <a:ea typeface="Open Sans" panose="020B0606030504020204" pitchFamily="34" charset="0"/>
                <a:cs typeface="Open Sans" panose="020B0606030504020204" pitchFamily="34" charset="0"/>
              </a:rPr>
              <a:t>ON</a:t>
            </a:r>
          </a:p>
        </p:txBody>
      </p:sp>
      <p:pic>
        <p:nvPicPr>
          <p:cNvPr id="29" name="Picture 28">
            <a:extLst>
              <a:ext uri="{FF2B5EF4-FFF2-40B4-BE49-F238E27FC236}">
                <a16:creationId xmlns:a16="http://schemas.microsoft.com/office/drawing/2014/main" id="{F8669E1B-77B8-44C4-8CD1-1D86BFC77984}"/>
              </a:ext>
            </a:extLst>
          </p:cNvPr>
          <p:cNvPicPr>
            <a:picLocks noChangeAspect="1" noChangeArrowheads="1"/>
          </p:cNvPicPr>
          <p:nvPr/>
        </p:nvPicPr>
        <p:blipFill>
          <a:blip r:embed="rId4"/>
          <a:srcRect/>
          <a:stretch>
            <a:fillRect/>
          </a:stretch>
        </p:blipFill>
        <p:spPr bwMode="auto">
          <a:xfrm>
            <a:off x="0" y="102118"/>
            <a:ext cx="3068469" cy="998606"/>
          </a:xfrm>
          <a:prstGeom prst="rect">
            <a:avLst/>
          </a:prstGeom>
          <a:noFill/>
          <a:ln w="9525">
            <a:noFill/>
            <a:miter lim="800000"/>
            <a:headEnd/>
            <a:tailEnd/>
          </a:ln>
        </p:spPr>
      </p:pic>
      <p:pic>
        <p:nvPicPr>
          <p:cNvPr id="30" name="Picture 29" descr="d4s.jpg">
            <a:extLst>
              <a:ext uri="{FF2B5EF4-FFF2-40B4-BE49-F238E27FC236}">
                <a16:creationId xmlns:a16="http://schemas.microsoft.com/office/drawing/2014/main" id="{96997644-394E-4DBC-96E7-E718A7551D85}"/>
              </a:ext>
            </a:extLst>
          </p:cNvPr>
          <p:cNvPicPr>
            <a:picLocks noChangeAspect="1" noChangeArrowheads="1"/>
          </p:cNvPicPr>
          <p:nvPr/>
        </p:nvPicPr>
        <p:blipFill>
          <a:blip r:embed="rId5"/>
          <a:srcRect/>
          <a:stretch>
            <a:fillRect/>
          </a:stretch>
        </p:blipFill>
        <p:spPr bwMode="auto">
          <a:xfrm>
            <a:off x="9955569" y="102118"/>
            <a:ext cx="1643149" cy="998606"/>
          </a:xfrm>
          <a:prstGeom prst="rect">
            <a:avLst/>
          </a:prstGeom>
          <a:noFill/>
          <a:ln w="9525">
            <a:noFill/>
            <a:miter lim="800000"/>
            <a:headEnd/>
            <a:tailEnd/>
          </a:ln>
        </p:spPr>
      </p:pic>
      <p:sp>
        <p:nvSpPr>
          <p:cNvPr id="33" name="TextBox 32">
            <a:extLst>
              <a:ext uri="{FF2B5EF4-FFF2-40B4-BE49-F238E27FC236}">
                <a16:creationId xmlns:a16="http://schemas.microsoft.com/office/drawing/2014/main" id="{855CADC2-A1C5-4603-A8B0-2A42AA5C57DA}"/>
              </a:ext>
            </a:extLst>
          </p:cNvPr>
          <p:cNvSpPr txBox="1"/>
          <p:nvPr/>
        </p:nvSpPr>
        <p:spPr>
          <a:xfrm>
            <a:off x="4557149" y="2877409"/>
            <a:ext cx="3077702" cy="338554"/>
          </a:xfrm>
          <a:prstGeom prst="rect">
            <a:avLst/>
          </a:prstGeom>
          <a:noFill/>
        </p:spPr>
        <p:txBody>
          <a:bodyPr wrap="none" rtlCol="0">
            <a:spAutoFit/>
          </a:bodyPr>
          <a:lstStyle/>
          <a:p>
            <a:pPr algn="ctr"/>
            <a:r>
              <a:rPr lang="en-US" sz="1600" b="1" spc="600" dirty="0">
                <a:latin typeface="Open Sans" panose="020B0606030504020204" pitchFamily="34" charset="0"/>
                <a:ea typeface="Open Sans" panose="020B0606030504020204" pitchFamily="34" charset="0"/>
                <a:cs typeface="Open Sans" panose="020B0606030504020204" pitchFamily="34" charset="0"/>
              </a:rPr>
              <a:t>GROUP MEMBERS:</a:t>
            </a:r>
          </a:p>
        </p:txBody>
      </p:sp>
      <p:sp>
        <p:nvSpPr>
          <p:cNvPr id="34" name="TextBox 33">
            <a:extLst>
              <a:ext uri="{FF2B5EF4-FFF2-40B4-BE49-F238E27FC236}">
                <a16:creationId xmlns:a16="http://schemas.microsoft.com/office/drawing/2014/main" id="{AC2093EB-D79E-4594-95AF-BE50D34D986E}"/>
              </a:ext>
            </a:extLst>
          </p:cNvPr>
          <p:cNvSpPr txBox="1"/>
          <p:nvPr/>
        </p:nvSpPr>
        <p:spPr>
          <a:xfrm>
            <a:off x="3927698" y="4639455"/>
            <a:ext cx="4508094" cy="338554"/>
          </a:xfrm>
          <a:prstGeom prst="rect">
            <a:avLst/>
          </a:prstGeom>
          <a:noFill/>
        </p:spPr>
        <p:txBody>
          <a:bodyPr wrap="none" rtlCol="0">
            <a:spAutoFit/>
          </a:bodyPr>
          <a:lstStyle/>
          <a:p>
            <a:pPr algn="ctr"/>
            <a:r>
              <a:rPr lang="en-US" sz="1600" b="1" spc="600" dirty="0">
                <a:solidFill>
                  <a:srgbClr val="0070C0"/>
                </a:solidFill>
                <a:latin typeface="Open Sans" panose="020B0606030504020204" pitchFamily="34" charset="0"/>
                <a:ea typeface="Open Sans" panose="020B0606030504020204" pitchFamily="34" charset="0"/>
                <a:cs typeface="Open Sans" panose="020B0606030504020204" pitchFamily="34" charset="0"/>
              </a:rPr>
              <a:t>UNDER THE GUIDANCE OF:</a:t>
            </a:r>
          </a:p>
        </p:txBody>
      </p:sp>
      <p:sp>
        <p:nvSpPr>
          <p:cNvPr id="35" name="TextBox 34">
            <a:extLst>
              <a:ext uri="{FF2B5EF4-FFF2-40B4-BE49-F238E27FC236}">
                <a16:creationId xmlns:a16="http://schemas.microsoft.com/office/drawing/2014/main" id="{0F99F8FB-F791-4B98-BE45-49D0FF6C1FD6}"/>
              </a:ext>
            </a:extLst>
          </p:cNvPr>
          <p:cNvSpPr txBox="1"/>
          <p:nvPr/>
        </p:nvSpPr>
        <p:spPr>
          <a:xfrm>
            <a:off x="4926523" y="4877501"/>
            <a:ext cx="2510443" cy="648896"/>
          </a:xfrm>
          <a:prstGeom prst="rect">
            <a:avLst/>
          </a:prstGeom>
          <a:noFill/>
        </p:spPr>
        <p:txBody>
          <a:bodyPr wrap="square" rtlCol="0">
            <a:spAutoFit/>
          </a:bodyPr>
          <a:lstStyle/>
          <a:p>
            <a:pPr algn="ctr">
              <a:spcBef>
                <a:spcPts val="479"/>
              </a:spcBef>
            </a:pPr>
            <a:r>
              <a:rPr lang="en-IN" sz="1600" spc="-1" dirty="0">
                <a:latin typeface="Times New Roman" pitchFamily="18" charset="0"/>
                <a:ea typeface="DejaVu Sans"/>
                <a:cs typeface="Times New Roman" pitchFamily="18" charset="0"/>
              </a:rPr>
              <a:t>Mrs. Bhavya  R</a:t>
            </a:r>
          </a:p>
          <a:p>
            <a:pPr algn="ctr">
              <a:spcBef>
                <a:spcPts val="479"/>
              </a:spcBef>
            </a:pPr>
            <a:r>
              <a:rPr lang="en-IN" sz="1600" b="1" spc="-1" dirty="0">
                <a:latin typeface="Times New Roman" pitchFamily="18" charset="0"/>
                <a:ea typeface="DejaVu Sans"/>
                <a:cs typeface="Times New Roman" pitchFamily="18" charset="0"/>
              </a:rPr>
              <a:t> Asst.  Professor</a:t>
            </a:r>
          </a:p>
        </p:txBody>
      </p:sp>
      <p:sp>
        <p:nvSpPr>
          <p:cNvPr id="38" name="TextBox 37">
            <a:extLst>
              <a:ext uri="{FF2B5EF4-FFF2-40B4-BE49-F238E27FC236}">
                <a16:creationId xmlns:a16="http://schemas.microsoft.com/office/drawing/2014/main" id="{4EF6FED4-DCC0-4E41-AB16-BF2A08649F02}"/>
              </a:ext>
            </a:extLst>
          </p:cNvPr>
          <p:cNvSpPr txBox="1"/>
          <p:nvPr/>
        </p:nvSpPr>
        <p:spPr>
          <a:xfrm>
            <a:off x="1604469" y="5624869"/>
            <a:ext cx="9626098" cy="369332"/>
          </a:xfrm>
          <a:prstGeom prst="rect">
            <a:avLst/>
          </a:prstGeom>
          <a:noFill/>
        </p:spPr>
        <p:txBody>
          <a:bodyPr wrap="none" rtlCol="0">
            <a:spAutoFit/>
          </a:bodyPr>
          <a:lstStyle/>
          <a:p>
            <a:pPr algn="ctr"/>
            <a:r>
              <a:rPr lang="en-US" b="1" spc="600" dirty="0">
                <a:solidFill>
                  <a:srgbClr val="0070C0"/>
                </a:solidFill>
                <a:latin typeface="Open Sans" panose="020B0606030504020204" pitchFamily="34" charset="0"/>
                <a:ea typeface="Open Sans" panose="020B0606030504020204" pitchFamily="34" charset="0"/>
                <a:cs typeface="Open Sans" panose="020B0606030504020204" pitchFamily="34" charset="0"/>
              </a:rPr>
              <a:t>DEPARTMENT OF COMPUTER SCIENCE &amp; ENGINEERING</a:t>
            </a:r>
          </a:p>
        </p:txBody>
      </p:sp>
      <p:sp>
        <p:nvSpPr>
          <p:cNvPr id="39" name="TextBox 38">
            <a:extLst>
              <a:ext uri="{FF2B5EF4-FFF2-40B4-BE49-F238E27FC236}">
                <a16:creationId xmlns:a16="http://schemas.microsoft.com/office/drawing/2014/main" id="{56EDC3B6-9278-4F27-AB25-42EA0D6A6562}"/>
              </a:ext>
            </a:extLst>
          </p:cNvPr>
          <p:cNvSpPr txBox="1"/>
          <p:nvPr/>
        </p:nvSpPr>
        <p:spPr>
          <a:xfrm>
            <a:off x="2926689" y="5932645"/>
            <a:ext cx="6510115" cy="400110"/>
          </a:xfrm>
          <a:prstGeom prst="rect">
            <a:avLst/>
          </a:prstGeom>
          <a:noFill/>
        </p:spPr>
        <p:txBody>
          <a:bodyPr wrap="none" rtlCol="0">
            <a:spAutoFit/>
          </a:bodyPr>
          <a:lstStyle/>
          <a:p>
            <a:pPr algn="ctr"/>
            <a:r>
              <a:rPr lang="en-US" sz="2000" b="1" spc="300" dirty="0">
                <a:latin typeface="Open Sans" panose="020B0606030504020204" pitchFamily="34" charset="0"/>
                <a:ea typeface="Open Sans" panose="020B0606030504020204" pitchFamily="34" charset="0"/>
                <a:cs typeface="Open Sans" panose="020B0606030504020204" pitchFamily="34" charset="0"/>
              </a:rPr>
              <a:t>BANGALORE TECHNOLOGICAL INSTITUTE</a:t>
            </a:r>
          </a:p>
        </p:txBody>
      </p:sp>
      <p:sp>
        <p:nvSpPr>
          <p:cNvPr id="40" name="TextBox 39">
            <a:extLst>
              <a:ext uri="{FF2B5EF4-FFF2-40B4-BE49-F238E27FC236}">
                <a16:creationId xmlns:a16="http://schemas.microsoft.com/office/drawing/2014/main" id="{79AFD122-1C55-4C34-841B-12CF84204061}"/>
              </a:ext>
            </a:extLst>
          </p:cNvPr>
          <p:cNvSpPr txBox="1"/>
          <p:nvPr/>
        </p:nvSpPr>
        <p:spPr>
          <a:xfrm>
            <a:off x="5200275" y="6247342"/>
            <a:ext cx="2205732" cy="338554"/>
          </a:xfrm>
          <a:prstGeom prst="rect">
            <a:avLst/>
          </a:prstGeom>
          <a:noFill/>
        </p:spPr>
        <p:txBody>
          <a:bodyPr wrap="none" rtlCol="0">
            <a:spAutoFit/>
          </a:bodyP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BANGALORE-560035</a:t>
            </a:r>
          </a:p>
        </p:txBody>
      </p:sp>
      <p:sp>
        <p:nvSpPr>
          <p:cNvPr id="47" name="TextBox 46">
            <a:extLst>
              <a:ext uri="{FF2B5EF4-FFF2-40B4-BE49-F238E27FC236}">
                <a16:creationId xmlns:a16="http://schemas.microsoft.com/office/drawing/2014/main" id="{5BE50CAF-5E46-4DB7-872E-E309E29D3415}"/>
              </a:ext>
            </a:extLst>
          </p:cNvPr>
          <p:cNvSpPr txBox="1"/>
          <p:nvPr/>
        </p:nvSpPr>
        <p:spPr>
          <a:xfrm>
            <a:off x="2075257" y="3267558"/>
            <a:ext cx="8212974" cy="1253164"/>
          </a:xfrm>
          <a:prstGeom prst="rect">
            <a:avLst/>
          </a:prstGeom>
          <a:noFill/>
        </p:spPr>
        <p:txBody>
          <a:bodyPr wrap="square" rtlCol="0">
            <a:spAutoFit/>
          </a:bodyPr>
          <a:lstStyle/>
          <a:p>
            <a:pPr algn="ctr">
              <a:lnSpc>
                <a:spcPct val="120000"/>
              </a:lnSpc>
            </a:pPr>
            <a:r>
              <a:rPr lang="en-GB" sz="1600" dirty="0">
                <a:latin typeface="Times New Roman" panose="02020603050405020304" pitchFamily="18" charset="0"/>
                <a:cs typeface="Times New Roman" panose="02020603050405020304" pitchFamily="18" charset="0"/>
              </a:rPr>
              <a:t>Michael Thapa                  	          	1BH18CS055</a:t>
            </a:r>
          </a:p>
          <a:p>
            <a:pPr algn="ctr">
              <a:lnSpc>
                <a:spcPct val="120000"/>
              </a:lnSpc>
            </a:pPr>
            <a:r>
              <a:rPr lang="en-GB" sz="1600" dirty="0">
                <a:latin typeface="Times New Roman" panose="02020603050405020304" pitchFamily="18" charset="0"/>
                <a:cs typeface="Times New Roman" panose="02020603050405020304" pitchFamily="18" charset="0"/>
              </a:rPr>
              <a:t>Prabin Upadhayaya	                          	1BH18CS070 </a:t>
            </a:r>
          </a:p>
          <a:p>
            <a:pPr algn="ctr">
              <a:lnSpc>
                <a:spcPct val="120000"/>
              </a:lnSpc>
            </a:pPr>
            <a:r>
              <a:rPr lang="en-GB" sz="1600" dirty="0">
                <a:latin typeface="Times New Roman" panose="02020603050405020304" pitchFamily="18" charset="0"/>
                <a:cs typeface="Times New Roman" panose="02020603050405020304" pitchFamily="18" charset="0"/>
              </a:rPr>
              <a:t>Dan Bahadur Shahi          		1BH18CS108 </a:t>
            </a:r>
          </a:p>
          <a:p>
            <a:pPr algn="ctr">
              <a:lnSpc>
                <a:spcPct val="120000"/>
              </a:lnSpc>
            </a:pPr>
            <a:r>
              <a:rPr lang="en-GB" sz="1600" dirty="0">
                <a:latin typeface="Times New Roman" panose="02020603050405020304" pitchFamily="18" charset="0"/>
                <a:cs typeface="Times New Roman" panose="02020603050405020304" pitchFamily="18" charset="0"/>
              </a:rPr>
              <a:t>Anish Thapa 		          	1BH18CS112</a:t>
            </a:r>
            <a:endParaRPr lang="en-US" sz="1600" dirty="0"/>
          </a:p>
        </p:txBody>
      </p:sp>
    </p:spTree>
    <p:extLst>
      <p:ext uri="{BB962C8B-B14F-4D97-AF65-F5344CB8AC3E}">
        <p14:creationId xmlns:p14="http://schemas.microsoft.com/office/powerpoint/2010/main" val="1160532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F2F38E-F5AD-45DB-AE90-1F0F4CC8AE1B}"/>
              </a:ext>
            </a:extLst>
          </p:cNvPr>
          <p:cNvSpPr/>
          <p:nvPr/>
        </p:nvSpPr>
        <p:spPr>
          <a:xfrm flipV="1">
            <a:off x="3728121" y="658905"/>
            <a:ext cx="4214996" cy="94470"/>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86F602E-6737-43F8-912C-73F2B2E79950}"/>
              </a:ext>
            </a:extLst>
          </p:cNvPr>
          <p:cNvSpPr txBox="1"/>
          <p:nvPr/>
        </p:nvSpPr>
        <p:spPr>
          <a:xfrm>
            <a:off x="3837348" y="168600"/>
            <a:ext cx="3996543"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PROPOSED SYSTEM</a:t>
            </a:r>
          </a:p>
        </p:txBody>
      </p:sp>
      <p:sp>
        <p:nvSpPr>
          <p:cNvPr id="2" name="TextBox 1">
            <a:extLst>
              <a:ext uri="{FF2B5EF4-FFF2-40B4-BE49-F238E27FC236}">
                <a16:creationId xmlns:a16="http://schemas.microsoft.com/office/drawing/2014/main" id="{9F9DE318-B188-43C3-87F7-B38A56CD914E}"/>
              </a:ext>
            </a:extLst>
          </p:cNvPr>
          <p:cNvSpPr txBox="1"/>
          <p:nvPr/>
        </p:nvSpPr>
        <p:spPr>
          <a:xfrm>
            <a:off x="762345" y="1417201"/>
            <a:ext cx="10719906"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At the entry gate, customers will be guided to parking zones, Customers will be provided some protocols for their safety,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Hand sanitizer with continued power supply through the battery, Allow the pass if and only if the customer is wearing a mask and has a cover, Customers are guided through indoor maps/displays to their respective stores like sports, restaurants, etc.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QR code for easy and reliable payment to overcome the payment process, Barcode generation for the exit for security purposes, i.e., QR Customers who don't get a secondary QR code for the exit pass.</a:t>
            </a:r>
            <a:endParaRPr lang="en-US" sz="1600" dirty="0">
              <a:cs typeface="Times New Roman" panose="02020603050405020304" pitchFamily="18" charset="0"/>
            </a:endParaRPr>
          </a:p>
        </p:txBody>
      </p:sp>
      <p:sp>
        <p:nvSpPr>
          <p:cNvPr id="6" name="Footer Placeholder 3">
            <a:extLst>
              <a:ext uri="{FF2B5EF4-FFF2-40B4-BE49-F238E27FC236}">
                <a16:creationId xmlns:a16="http://schemas.microsoft.com/office/drawing/2014/main" id="{7E21CDDD-AEC0-4251-A993-1255577D7CED}"/>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Tree>
    <p:extLst>
      <p:ext uri="{BB962C8B-B14F-4D97-AF65-F5344CB8AC3E}">
        <p14:creationId xmlns:p14="http://schemas.microsoft.com/office/powerpoint/2010/main" val="393737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F2F38E-F5AD-45DB-AE90-1F0F4CC8AE1B}"/>
              </a:ext>
            </a:extLst>
          </p:cNvPr>
          <p:cNvSpPr/>
          <p:nvPr/>
        </p:nvSpPr>
        <p:spPr>
          <a:xfrm flipV="1">
            <a:off x="1479665" y="658905"/>
            <a:ext cx="8629918" cy="944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86F602E-6737-43F8-912C-73F2B2E79950}"/>
              </a:ext>
            </a:extLst>
          </p:cNvPr>
          <p:cNvSpPr txBox="1"/>
          <p:nvPr/>
        </p:nvSpPr>
        <p:spPr>
          <a:xfrm>
            <a:off x="3792541" y="184612"/>
            <a:ext cx="4086183"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CIRCUIT DIAGRAMS</a:t>
            </a:r>
          </a:p>
        </p:txBody>
      </p:sp>
      <p:sp>
        <p:nvSpPr>
          <p:cNvPr id="10" name="Footer Placeholder 3">
            <a:extLst>
              <a:ext uri="{FF2B5EF4-FFF2-40B4-BE49-F238E27FC236}">
                <a16:creationId xmlns:a16="http://schemas.microsoft.com/office/drawing/2014/main" id="{CDA4E09B-F1E2-4F5C-90FC-D47A76567E32}"/>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
        <p:nvSpPr>
          <p:cNvPr id="13" name="Rectangle 12">
            <a:extLst>
              <a:ext uri="{FF2B5EF4-FFF2-40B4-BE49-F238E27FC236}">
                <a16:creationId xmlns:a16="http://schemas.microsoft.com/office/drawing/2014/main" id="{6A497DAC-349B-402B-A51C-823D8F597AE5}"/>
              </a:ext>
            </a:extLst>
          </p:cNvPr>
          <p:cNvSpPr/>
          <p:nvPr/>
        </p:nvSpPr>
        <p:spPr>
          <a:xfrm flipV="1">
            <a:off x="3590488" y="669070"/>
            <a:ext cx="4397293" cy="100317"/>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title="nmnb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234" y="1290636"/>
            <a:ext cx="8690066" cy="4874163"/>
          </a:xfrm>
          <a:prstGeom prst="rect">
            <a:avLst/>
          </a:prstGeom>
        </p:spPr>
      </p:pic>
      <p:sp>
        <p:nvSpPr>
          <p:cNvPr id="7" name="TextBox 6"/>
          <p:cNvSpPr txBox="1"/>
          <p:nvPr/>
        </p:nvSpPr>
        <p:spPr>
          <a:xfrm>
            <a:off x="4692230" y="5795468"/>
            <a:ext cx="3892731" cy="307777"/>
          </a:xfrm>
          <a:prstGeom prst="rect">
            <a:avLst/>
          </a:prstGeom>
          <a:noFill/>
        </p:spPr>
        <p:txBody>
          <a:bodyPr wrap="square" rtlCol="0">
            <a:spAutoFit/>
          </a:bodyPr>
          <a:lstStyle/>
          <a:p>
            <a:pPr algn="ctr"/>
            <a:r>
              <a:rPr lang="en-US" sz="1400" i="1" dirty="0"/>
              <a:t>Figure 1: Auto Hand Sanitizer</a:t>
            </a:r>
            <a:endParaRPr lang="en-GB" sz="1400" i="1" dirty="0"/>
          </a:p>
        </p:txBody>
      </p:sp>
    </p:spTree>
    <p:extLst>
      <p:ext uri="{BB962C8B-B14F-4D97-AF65-F5344CB8AC3E}">
        <p14:creationId xmlns:p14="http://schemas.microsoft.com/office/powerpoint/2010/main" val="116627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F2F38E-F5AD-45DB-AE90-1F0F4CC8AE1B}"/>
              </a:ext>
            </a:extLst>
          </p:cNvPr>
          <p:cNvSpPr/>
          <p:nvPr/>
        </p:nvSpPr>
        <p:spPr>
          <a:xfrm flipV="1">
            <a:off x="1479665" y="658905"/>
            <a:ext cx="8629918" cy="944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86F602E-6737-43F8-912C-73F2B2E79950}"/>
              </a:ext>
            </a:extLst>
          </p:cNvPr>
          <p:cNvSpPr txBox="1"/>
          <p:nvPr/>
        </p:nvSpPr>
        <p:spPr>
          <a:xfrm>
            <a:off x="2669228" y="69048"/>
            <a:ext cx="6853543"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ARCHITECTURAL FLOW DIAGRAM</a:t>
            </a:r>
          </a:p>
        </p:txBody>
      </p:sp>
      <p:sp>
        <p:nvSpPr>
          <p:cNvPr id="10" name="Footer Placeholder 3">
            <a:extLst>
              <a:ext uri="{FF2B5EF4-FFF2-40B4-BE49-F238E27FC236}">
                <a16:creationId xmlns:a16="http://schemas.microsoft.com/office/drawing/2014/main" id="{CDA4E09B-F1E2-4F5C-90FC-D47A76567E32}"/>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
        <p:nvSpPr>
          <p:cNvPr id="13" name="Rectangle 12">
            <a:extLst>
              <a:ext uri="{FF2B5EF4-FFF2-40B4-BE49-F238E27FC236}">
                <a16:creationId xmlns:a16="http://schemas.microsoft.com/office/drawing/2014/main" id="{6A497DAC-349B-402B-A51C-823D8F597AE5}"/>
              </a:ext>
            </a:extLst>
          </p:cNvPr>
          <p:cNvSpPr/>
          <p:nvPr/>
        </p:nvSpPr>
        <p:spPr>
          <a:xfrm flipV="1">
            <a:off x="2082416" y="604520"/>
            <a:ext cx="7908981" cy="94472"/>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BEFB1F7-1E77-4C98-9403-D8D3A7550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4508"/>
            <a:ext cx="12192000" cy="5545237"/>
          </a:xfrm>
          <a:prstGeom prst="rect">
            <a:avLst/>
          </a:prstGeom>
        </p:spPr>
      </p:pic>
      <p:sp>
        <p:nvSpPr>
          <p:cNvPr id="2" name="TextBox 1"/>
          <p:cNvSpPr txBox="1"/>
          <p:nvPr/>
        </p:nvSpPr>
        <p:spPr>
          <a:xfrm>
            <a:off x="4310744" y="6199060"/>
            <a:ext cx="4153988" cy="307777"/>
          </a:xfrm>
          <a:prstGeom prst="rect">
            <a:avLst/>
          </a:prstGeom>
          <a:noFill/>
        </p:spPr>
        <p:txBody>
          <a:bodyPr wrap="square" rtlCol="0">
            <a:spAutoFit/>
          </a:bodyPr>
          <a:lstStyle/>
          <a:p>
            <a:pPr algn="ctr"/>
            <a:r>
              <a:rPr lang="en-US" sz="1400" i="1" dirty="0"/>
              <a:t>Figure 2: Flow Diagram</a:t>
            </a:r>
            <a:endParaRPr lang="en-GB" sz="1400" i="1" dirty="0"/>
          </a:p>
        </p:txBody>
      </p:sp>
    </p:spTree>
    <p:extLst>
      <p:ext uri="{BB962C8B-B14F-4D97-AF65-F5344CB8AC3E}">
        <p14:creationId xmlns:p14="http://schemas.microsoft.com/office/powerpoint/2010/main" val="326118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F2F38E-F5AD-45DB-AE90-1F0F4CC8AE1B}"/>
              </a:ext>
            </a:extLst>
          </p:cNvPr>
          <p:cNvSpPr/>
          <p:nvPr/>
        </p:nvSpPr>
        <p:spPr>
          <a:xfrm flipV="1">
            <a:off x="1479665" y="658905"/>
            <a:ext cx="8629918" cy="9447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86F602E-6737-43F8-912C-73F2B2E79950}"/>
              </a:ext>
            </a:extLst>
          </p:cNvPr>
          <p:cNvSpPr txBox="1"/>
          <p:nvPr/>
        </p:nvSpPr>
        <p:spPr>
          <a:xfrm>
            <a:off x="1561666" y="184612"/>
            <a:ext cx="8547917"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SOFTWARE AND HARWARE REQUIREMENT</a:t>
            </a:r>
          </a:p>
        </p:txBody>
      </p:sp>
      <p:sp>
        <p:nvSpPr>
          <p:cNvPr id="7" name="TextBox 6">
            <a:extLst>
              <a:ext uri="{FF2B5EF4-FFF2-40B4-BE49-F238E27FC236}">
                <a16:creationId xmlns:a16="http://schemas.microsoft.com/office/drawing/2014/main" id="{62A2925F-86A5-444B-84CF-20C609068CB5}"/>
              </a:ext>
            </a:extLst>
          </p:cNvPr>
          <p:cNvSpPr txBox="1"/>
          <p:nvPr/>
        </p:nvSpPr>
        <p:spPr>
          <a:xfrm>
            <a:off x="2308241" y="1536173"/>
            <a:ext cx="2027414" cy="369332"/>
          </a:xfrm>
          <a:prstGeom prst="rect">
            <a:avLst/>
          </a:prstGeom>
          <a:noFill/>
        </p:spPr>
        <p:txBody>
          <a:bodyPr wrap="none" rtlCol="0">
            <a:spAutoFit/>
          </a:bodyPr>
          <a:lstStyle/>
          <a:p>
            <a:r>
              <a:rPr lang="en-US" b="1" spc="600" dirty="0">
                <a:latin typeface="Open Sans" panose="020B0606030504020204" pitchFamily="34" charset="0"/>
                <a:ea typeface="Open Sans" panose="020B0606030504020204" pitchFamily="34" charset="0"/>
                <a:cs typeface="Open Sans" panose="020B0606030504020204" pitchFamily="34" charset="0"/>
              </a:rPr>
              <a:t>SOFTWARE</a:t>
            </a:r>
          </a:p>
        </p:txBody>
      </p:sp>
      <p:sp>
        <p:nvSpPr>
          <p:cNvPr id="8" name="TextBox 7">
            <a:extLst>
              <a:ext uri="{FF2B5EF4-FFF2-40B4-BE49-F238E27FC236}">
                <a16:creationId xmlns:a16="http://schemas.microsoft.com/office/drawing/2014/main" id="{27CFDC5A-E3FE-4D83-B80F-BF1104804002}"/>
              </a:ext>
            </a:extLst>
          </p:cNvPr>
          <p:cNvSpPr txBox="1"/>
          <p:nvPr/>
        </p:nvSpPr>
        <p:spPr>
          <a:xfrm>
            <a:off x="6644342" y="1546647"/>
            <a:ext cx="2119363" cy="369332"/>
          </a:xfrm>
          <a:prstGeom prst="rect">
            <a:avLst/>
          </a:prstGeom>
          <a:noFill/>
        </p:spPr>
        <p:txBody>
          <a:bodyPr wrap="none" rtlCol="0">
            <a:spAutoFit/>
          </a:bodyPr>
          <a:lstStyle/>
          <a:p>
            <a:r>
              <a:rPr lang="en-US" b="1" spc="600" dirty="0">
                <a:latin typeface="Open Sans" panose="020B0606030504020204" pitchFamily="34" charset="0"/>
                <a:ea typeface="Open Sans" panose="020B0606030504020204" pitchFamily="34" charset="0"/>
                <a:cs typeface="Open Sans" panose="020B0606030504020204" pitchFamily="34" charset="0"/>
              </a:rPr>
              <a:t>HARDWARE</a:t>
            </a:r>
          </a:p>
        </p:txBody>
      </p:sp>
      <p:sp>
        <p:nvSpPr>
          <p:cNvPr id="9" name="Rectangle 8">
            <a:extLst>
              <a:ext uri="{FF2B5EF4-FFF2-40B4-BE49-F238E27FC236}">
                <a16:creationId xmlns:a16="http://schemas.microsoft.com/office/drawing/2014/main" id="{5997D253-06C7-4E8A-908C-68AB40489A21}"/>
              </a:ext>
            </a:extLst>
          </p:cNvPr>
          <p:cNvSpPr/>
          <p:nvPr/>
        </p:nvSpPr>
        <p:spPr>
          <a:xfrm flipV="1">
            <a:off x="347303" y="1882646"/>
            <a:ext cx="11496501" cy="45719"/>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9729F86-C198-4ECB-AB0F-90C26606EC84}"/>
              </a:ext>
            </a:extLst>
          </p:cNvPr>
          <p:cNvSpPr txBox="1"/>
          <p:nvPr/>
        </p:nvSpPr>
        <p:spPr>
          <a:xfrm>
            <a:off x="2308241" y="2394247"/>
            <a:ext cx="4467888" cy="1754326"/>
          </a:xfrm>
          <a:prstGeom prst="rect">
            <a:avLst/>
          </a:prstGeom>
          <a:noFill/>
        </p:spPr>
        <p:txBody>
          <a:bodyPr wrap="square" rtlCol="0">
            <a:spAutoFit/>
          </a:bodyPr>
          <a:lstStyle/>
          <a:p>
            <a:r>
              <a:rPr lang="en-GB" dirty="0">
                <a:ea typeface="Open Sans" panose="020B0606030504020204" pitchFamily="34" charset="0"/>
                <a:cs typeface="Open Sans" panose="020B0606030504020204" pitchFamily="34" charset="0"/>
              </a:rPr>
              <a:t> </a:t>
            </a:r>
          </a:p>
          <a:p>
            <a:pPr marL="285750" indent="-285750">
              <a:buFont typeface="Wingdings" panose="05000000000000000000" pitchFamily="2" charset="2"/>
              <a:buChar char="§"/>
            </a:pPr>
            <a:r>
              <a:rPr lang="en-GB" dirty="0">
                <a:ea typeface="Open Sans" panose="020B0606030504020204" pitchFamily="34" charset="0"/>
                <a:cs typeface="Open Sans" panose="020B0606030504020204" pitchFamily="34" charset="0"/>
              </a:rPr>
              <a:t>Python  </a:t>
            </a:r>
          </a:p>
          <a:p>
            <a:pPr marL="285750" indent="-285750">
              <a:buFont typeface="Wingdings" panose="05000000000000000000" pitchFamily="2" charset="2"/>
              <a:buChar char="§"/>
            </a:pPr>
            <a:r>
              <a:rPr lang="en-US" dirty="0">
                <a:ea typeface="Open Sans" panose="020B0606030504020204" pitchFamily="34" charset="0"/>
                <a:cs typeface="Open Sans" panose="020B0606030504020204" pitchFamily="34" charset="0"/>
              </a:rPr>
              <a:t>Arduino Sketch_dec</a:t>
            </a:r>
          </a:p>
          <a:p>
            <a:pPr marL="285750" indent="-285750">
              <a:buFont typeface="Wingdings" panose="05000000000000000000" pitchFamily="2" charset="2"/>
              <a:buChar char="§"/>
            </a:pPr>
            <a:r>
              <a:rPr lang="en-US" dirty="0">
                <a:ea typeface="Open Sans" panose="020B0606030504020204" pitchFamily="34" charset="0"/>
                <a:cs typeface="Open Sans" panose="020B0606030504020204" pitchFamily="34" charset="0"/>
              </a:rPr>
              <a:t>IDE- VS code/PyCharm/Collab</a:t>
            </a:r>
          </a:p>
          <a:p>
            <a:endParaRPr lang="en-US" dirty="0">
              <a:ea typeface="Open Sans" panose="020B0606030504020204" pitchFamily="34" charset="0"/>
              <a:cs typeface="Open Sans" panose="020B0606030504020204" pitchFamily="34" charset="0"/>
            </a:endParaRPr>
          </a:p>
          <a:p>
            <a:pPr marL="285750" indent="-285750">
              <a:buFont typeface="Wingdings" panose="05000000000000000000" pitchFamily="2" charset="2"/>
              <a:buChar char="§"/>
            </a:pPr>
            <a:endParaRPr lang="en-GB" dirty="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BB08A7D8-D930-4821-86B4-8693AF0F2E3D}"/>
              </a:ext>
            </a:extLst>
          </p:cNvPr>
          <p:cNvSpPr txBox="1"/>
          <p:nvPr/>
        </p:nvSpPr>
        <p:spPr>
          <a:xfrm>
            <a:off x="6644342" y="2640560"/>
            <a:ext cx="4467888" cy="3139321"/>
          </a:xfrm>
          <a:prstGeom prst="rect">
            <a:avLst/>
          </a:prstGeom>
          <a:noFill/>
        </p:spPr>
        <p:txBody>
          <a:bodyPr wrap="square" rtlCol="0">
            <a:spAutoFit/>
          </a:bodyPr>
          <a:lstStyle/>
          <a:p>
            <a:pPr marL="285750" indent="-285750">
              <a:buFont typeface="Wingdings" panose="05000000000000000000" pitchFamily="2" charset="2"/>
              <a:buChar char="§"/>
            </a:pPr>
            <a:r>
              <a:rPr lang="en-US" dirty="0"/>
              <a:t>IR Sensor  Module</a:t>
            </a:r>
          </a:p>
          <a:p>
            <a:pPr marL="285750" indent="-285750">
              <a:buFont typeface="Wingdings" panose="05000000000000000000" pitchFamily="2" charset="2"/>
              <a:buChar char="§"/>
            </a:pPr>
            <a:r>
              <a:rPr lang="en-US" dirty="0"/>
              <a:t>Resistor 1k</a:t>
            </a:r>
          </a:p>
          <a:p>
            <a:pPr marL="285750" indent="-285750">
              <a:buFont typeface="Wingdings" panose="05000000000000000000" pitchFamily="2" charset="2"/>
              <a:buChar char="§"/>
            </a:pPr>
            <a:r>
              <a:rPr lang="en-US" dirty="0"/>
              <a:t>Transistor TIP32C</a:t>
            </a:r>
          </a:p>
          <a:p>
            <a:pPr marL="285750" indent="-285750">
              <a:buFont typeface="Wingdings" panose="05000000000000000000" pitchFamily="2" charset="2"/>
              <a:buChar char="§"/>
            </a:pPr>
            <a:r>
              <a:rPr lang="en-US" dirty="0"/>
              <a:t>Mini Water Pump 5v</a:t>
            </a:r>
          </a:p>
          <a:p>
            <a:pPr marL="285750" indent="-285750">
              <a:buFont typeface="Wingdings" panose="05000000000000000000" pitchFamily="2" charset="2"/>
              <a:buChar char="§"/>
            </a:pPr>
            <a:r>
              <a:rPr lang="en-US" dirty="0"/>
              <a:t>Wires</a:t>
            </a:r>
          </a:p>
          <a:p>
            <a:pPr marL="285750" indent="-285750">
              <a:buFont typeface="Wingdings" panose="05000000000000000000" pitchFamily="2" charset="2"/>
              <a:buChar char="§"/>
            </a:pPr>
            <a:r>
              <a:rPr lang="en-US" dirty="0"/>
              <a:t>Transparent Flexible pipe</a:t>
            </a:r>
            <a:endParaRPr lang="en-GB" dirty="0"/>
          </a:p>
          <a:p>
            <a:pPr marL="285750" indent="-285750">
              <a:buFont typeface="Wingdings" panose="05000000000000000000" pitchFamily="2" charset="2"/>
              <a:buChar char="§"/>
            </a:pPr>
            <a:r>
              <a:rPr lang="en-GB" dirty="0"/>
              <a:t>16:2 LCD Display </a:t>
            </a:r>
          </a:p>
          <a:p>
            <a:pPr marL="285750" indent="-285750">
              <a:buFont typeface="Wingdings" panose="05000000000000000000" pitchFamily="2" charset="2"/>
              <a:buChar char="§"/>
            </a:pPr>
            <a:r>
              <a:rPr lang="en-GB" dirty="0"/>
              <a:t>Arduino  Nano</a:t>
            </a:r>
          </a:p>
          <a:p>
            <a:pPr marL="285750" indent="-285750">
              <a:buFont typeface="Wingdings" panose="05000000000000000000" pitchFamily="2" charset="2"/>
              <a:buChar char="§"/>
            </a:pPr>
            <a:r>
              <a:rPr lang="en-GB" dirty="0"/>
              <a:t>TMP36(temperature sensor) </a:t>
            </a:r>
          </a:p>
          <a:p>
            <a:pPr marL="285750" indent="-285750">
              <a:buFont typeface="Wingdings" panose="05000000000000000000" pitchFamily="2" charset="2"/>
              <a:buChar char="§"/>
            </a:pPr>
            <a:r>
              <a:rPr lang="sv-SE" dirty="0"/>
              <a:t>RFID reader, RFID tag </a:t>
            </a:r>
          </a:p>
          <a:p>
            <a:pPr marL="285750" indent="-285750">
              <a:buFont typeface="Wingdings" panose="05000000000000000000" pitchFamily="2" charset="2"/>
              <a:buChar char="§"/>
            </a:pPr>
            <a:r>
              <a:rPr lang="en-GB" dirty="0"/>
              <a:t>Buzzer </a:t>
            </a:r>
          </a:p>
        </p:txBody>
      </p:sp>
      <p:sp>
        <p:nvSpPr>
          <p:cNvPr id="10" name="Footer Placeholder 3">
            <a:extLst>
              <a:ext uri="{FF2B5EF4-FFF2-40B4-BE49-F238E27FC236}">
                <a16:creationId xmlns:a16="http://schemas.microsoft.com/office/drawing/2014/main" id="{CDA4E09B-F1E2-4F5C-90FC-D47A76567E32}"/>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
        <p:nvSpPr>
          <p:cNvPr id="13" name="Rectangle 12">
            <a:extLst>
              <a:ext uri="{FF2B5EF4-FFF2-40B4-BE49-F238E27FC236}">
                <a16:creationId xmlns:a16="http://schemas.microsoft.com/office/drawing/2014/main" id="{7EF2F38E-F5AD-45DB-AE90-1F0F4CC8AE1B}"/>
              </a:ext>
            </a:extLst>
          </p:cNvPr>
          <p:cNvSpPr/>
          <p:nvPr/>
        </p:nvSpPr>
        <p:spPr>
          <a:xfrm flipV="1">
            <a:off x="1479664" y="753369"/>
            <a:ext cx="8629917" cy="45719"/>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533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arn(inVertical)">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animBg="1"/>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6D373498-F6EE-4EE2-895F-7AC0EA71BA41}"/>
              </a:ext>
            </a:extLst>
          </p:cNvPr>
          <p:cNvSpPr>
            <a:spLocks noGrp="1"/>
          </p:cNvSpPr>
          <p:nvPr/>
        </p:nvSpPr>
        <p:spPr>
          <a:xfrm>
            <a:off x="3298859" y="6559723"/>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IN" b="1" dirty="0">
              <a:solidFill>
                <a:schemeClr val="bg1">
                  <a:lumMod val="65000"/>
                </a:schemeClr>
              </a:solidFill>
            </a:endParaRPr>
          </a:p>
        </p:txBody>
      </p:sp>
      <p:sp>
        <p:nvSpPr>
          <p:cNvPr id="6" name="Rectangle 5">
            <a:extLst>
              <a:ext uri="{FF2B5EF4-FFF2-40B4-BE49-F238E27FC236}">
                <a16:creationId xmlns:a16="http://schemas.microsoft.com/office/drawing/2014/main" id="{7EF2F38E-F5AD-45DB-AE90-1F0F4CC8AE1B}"/>
              </a:ext>
            </a:extLst>
          </p:cNvPr>
          <p:cNvSpPr/>
          <p:nvPr/>
        </p:nvSpPr>
        <p:spPr>
          <a:xfrm flipV="1">
            <a:off x="4036423" y="640080"/>
            <a:ext cx="3775166" cy="99924"/>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3728121" y="155229"/>
            <a:ext cx="4416146" cy="584775"/>
          </a:xfrm>
          <a:prstGeom prst="rect">
            <a:avLst/>
          </a:prstGeom>
        </p:spPr>
        <p:txBody>
          <a:bodyPr wrap="square">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IMPLEMENTATION</a:t>
            </a:r>
          </a:p>
        </p:txBody>
      </p:sp>
      <p:sp>
        <p:nvSpPr>
          <p:cNvPr id="7" name="TextBox 6"/>
          <p:cNvSpPr txBox="1"/>
          <p:nvPr/>
        </p:nvSpPr>
        <p:spPr>
          <a:xfrm>
            <a:off x="888274" y="1110343"/>
            <a:ext cx="10384972" cy="7017306"/>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The main objective of the our project, </a:t>
            </a:r>
            <a:r>
              <a:rPr lang="en-GB" dirty="0">
                <a:latin typeface="Times New Roman" panose="02020603050405020304" pitchFamily="18" charset="0"/>
                <a:cs typeface="Times New Roman" panose="02020603050405020304" pitchFamily="18" charset="0"/>
              </a:rPr>
              <a:t>Assure the health of the customers with proper protocols during pandemics like COVID-19 using the automatic hand sanitizer and face mask detection while entering to the mall. Minimize the customer  time complexity  for billing with smart trolley.</a:t>
            </a:r>
          </a:p>
          <a:p>
            <a:pPr marL="285750" indent="-285750" algn="just">
              <a:buFont typeface="Wingdings" panose="05000000000000000000" pitchFamily="2" charset="2"/>
              <a:buChar char="§"/>
            </a:pPr>
            <a:endParaRPr lang="en-GB"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Till now we have completed face mask detection, auto hand sanitizer and car parking display implementation.</a:t>
            </a: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face mask detection, it will check whether the person is wearing mask or not , if wearing access will be granted  otherwise access denied.</a:t>
            </a: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  automatic hand sanitizer project if we keep any object in front of  the IR sensor, it will detect that and then through the pump sanitizer will come out.</a:t>
            </a: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We can implement this model in such a way that If we add face recognition along with mask detection. This would be very useful and we can store this data and understand metrics like how well the people are following COVID-19 guidelines.</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GB" dirty="0">
              <a:latin typeface="Times New Roman" panose="02020603050405020304" pitchFamily="18" charset="0"/>
              <a:cs typeface="Times New Roman" panose="02020603050405020304" pitchFamily="18" charset="0"/>
            </a:endParaRPr>
          </a:p>
          <a:p>
            <a:endParaRPr lang="en-GB" dirty="0"/>
          </a:p>
        </p:txBody>
      </p:sp>
      <p:sp>
        <p:nvSpPr>
          <p:cNvPr id="9" name="Rectangle 8"/>
          <p:cNvSpPr/>
          <p:nvPr/>
        </p:nvSpPr>
        <p:spPr>
          <a:xfrm>
            <a:off x="3121992" y="6488668"/>
            <a:ext cx="7927466" cy="369332"/>
          </a:xfrm>
          <a:prstGeom prst="rect">
            <a:avLst/>
          </a:prstGeom>
        </p:spPr>
        <p:txBody>
          <a:bodyPr wrap="square">
            <a:spAutoFit/>
          </a:bodyPr>
          <a:lstStyle/>
          <a:p>
            <a:pPr algn="ctr"/>
            <a:r>
              <a:rPr lang="en-US" sz="1200" b="1" dirty="0"/>
              <a:t>Department of Computer Science and Engineering                                      2021-22</a:t>
            </a:r>
            <a:r>
              <a:rPr lang="en-US" b="1" dirty="0">
                <a:solidFill>
                  <a:schemeClr val="bg1">
                    <a:lumMod val="65000"/>
                  </a:schemeClr>
                </a:solidFill>
              </a:rPr>
              <a:t>			</a:t>
            </a:r>
            <a:endParaRPr lang="en-GB" dirty="0"/>
          </a:p>
        </p:txBody>
      </p:sp>
    </p:spTree>
    <p:extLst>
      <p:ext uri="{BB962C8B-B14F-4D97-AF65-F5344CB8AC3E}">
        <p14:creationId xmlns:p14="http://schemas.microsoft.com/office/powerpoint/2010/main" val="20813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animEffect transition="in" filter="fade">
                                      <p:cBhvr>
                                        <p:cTn id="29"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45971" y="312218"/>
            <a:ext cx="5900057" cy="584775"/>
          </a:xfrm>
          <a:prstGeom prst="rect">
            <a:avLst/>
          </a:prstGeom>
          <a:noFill/>
        </p:spPr>
        <p:txBody>
          <a:bodyPr wrap="square" rtlCol="0">
            <a:spAutoFit/>
          </a:bodyPr>
          <a:lstStyle/>
          <a:p>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AUTO HANDSANITIZATION</a:t>
            </a:r>
            <a:endParaRPr lang="en-GB"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p:cNvSpPr txBox="1"/>
          <p:nvPr/>
        </p:nvSpPr>
        <p:spPr>
          <a:xfrm>
            <a:off x="966652" y="1227908"/>
            <a:ext cx="10293531" cy="4524315"/>
          </a:xfrm>
          <a:prstGeom prst="rect">
            <a:avLst/>
          </a:prstGeom>
          <a:noFill/>
        </p:spPr>
        <p:txBody>
          <a:bodyPr wrap="square" rtlCol="0">
            <a:spAutoFit/>
          </a:bodyPr>
          <a:lstStyle/>
          <a:p>
            <a:pPr marL="285750" indent="-285750" algn="just">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This project gives a brief idea about the automatic hand wash sanitizer.  The motor pumps the sanitizer liquid or solution to the human while detecting the IR Sensor. </a:t>
            </a:r>
          </a:p>
          <a:p>
            <a:pPr algn="just"/>
            <a:endParaRPr lang="en-GB"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The IR Sensor is the photodiode used for sensing the human hand detection and it is used to control the motor pump from the liquid. </a:t>
            </a:r>
          </a:p>
          <a:p>
            <a:pPr marL="285750" indent="-285750" algn="just">
              <a:buFont typeface="Wingdings" panose="05000000000000000000" pitchFamily="2" charset="2"/>
              <a:buChar char="§"/>
            </a:pPr>
            <a:endParaRPr lang="en-GB"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The motor is connected to an RC timer delay setup and the pipe connected to a reducer are used to control the flowing liquid of the sanitizer. </a:t>
            </a:r>
          </a:p>
          <a:p>
            <a:pPr algn="just"/>
            <a:endParaRPr lang="en-GB"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It has an On/ Off switch to control the whole setup from the battery supply. The consumer is convenient to use the setup and the user also saves costs and power.</a:t>
            </a:r>
          </a:p>
          <a:p>
            <a:pPr marL="285750" indent="-285750" algn="just">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GB" dirty="0">
                <a:latin typeface="Times New Roman" panose="02020603050405020304" pitchFamily="18" charset="0"/>
                <a:cs typeface="Times New Roman" panose="02020603050405020304" pitchFamily="18" charset="0"/>
              </a:rPr>
              <a:t>The human hand detector for the touchless sensor. It senses through the infrared radiation.</a:t>
            </a:r>
          </a:p>
          <a:p>
            <a:pPr marL="285750" indent="-285750">
              <a:buFont typeface="Wingdings" panose="05000000000000000000" pitchFamily="2" charset="2"/>
              <a:buChar char="§"/>
            </a:pPr>
            <a:endParaRPr lang="en-GB" dirty="0"/>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If we keep our hand in front of the IR sensor then it detected  object and sanitizer come out .</a:t>
            </a:r>
          </a:p>
          <a:p>
            <a:pPr marL="285750" indent="-285750">
              <a:buFont typeface="Wingdings" panose="05000000000000000000" pitchFamily="2" charset="2"/>
              <a:buChar char="§"/>
            </a:pPr>
            <a:endParaRPr lang="en-GB" dirty="0">
              <a:latin typeface="Times New Roman" panose="02020603050405020304" pitchFamily="18" charset="0"/>
              <a:cs typeface="Times New Roman" panose="02020603050405020304" pitchFamily="18" charset="0"/>
            </a:endParaRPr>
          </a:p>
        </p:txBody>
      </p:sp>
      <p:sp>
        <p:nvSpPr>
          <p:cNvPr id="7" name="Rectangle 6"/>
          <p:cNvSpPr/>
          <p:nvPr/>
        </p:nvSpPr>
        <p:spPr>
          <a:xfrm>
            <a:off x="2116183" y="6488668"/>
            <a:ext cx="7302138" cy="369332"/>
          </a:xfrm>
          <a:prstGeom prst="rect">
            <a:avLst/>
          </a:prstGeom>
        </p:spPr>
        <p:txBody>
          <a:bodyPr wrap="square">
            <a:spAutoFit/>
          </a:bodyPr>
          <a:lstStyle/>
          <a:p>
            <a:pPr algn="r"/>
            <a:r>
              <a:rPr lang="en-US" sz="1200" b="1" dirty="0"/>
              <a:t>Department of Computer Science and Engineering                                      2021-22</a:t>
            </a:r>
            <a:r>
              <a:rPr lang="en-US" b="1" dirty="0">
                <a:solidFill>
                  <a:schemeClr val="bg1">
                    <a:lumMod val="65000"/>
                  </a:schemeClr>
                </a:solidFill>
              </a:rPr>
              <a:t>	</a:t>
            </a:r>
            <a:endParaRPr lang="en-GB" dirty="0"/>
          </a:p>
        </p:txBody>
      </p:sp>
      <p:sp>
        <p:nvSpPr>
          <p:cNvPr id="5" name="Rectangle 4">
            <a:extLst>
              <a:ext uri="{FF2B5EF4-FFF2-40B4-BE49-F238E27FC236}">
                <a16:creationId xmlns:a16="http://schemas.microsoft.com/office/drawing/2014/main" id="{9482BB95-5A87-415E-AA58-BF3E2C2A6E1C}"/>
              </a:ext>
            </a:extLst>
          </p:cNvPr>
          <p:cNvSpPr/>
          <p:nvPr/>
        </p:nvSpPr>
        <p:spPr>
          <a:xfrm>
            <a:off x="3065927" y="896993"/>
            <a:ext cx="5576047" cy="151670"/>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7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354" y="156754"/>
            <a:ext cx="5029199" cy="6126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02225" y="156754"/>
            <a:ext cx="5462998" cy="6126480"/>
          </a:xfrm>
          <a:prstGeom prst="rect">
            <a:avLst/>
          </a:prstGeom>
        </p:spPr>
      </p:pic>
      <p:sp>
        <p:nvSpPr>
          <p:cNvPr id="7" name="Rectangle 6"/>
          <p:cNvSpPr/>
          <p:nvPr/>
        </p:nvSpPr>
        <p:spPr>
          <a:xfrm>
            <a:off x="3743456" y="6410292"/>
            <a:ext cx="4243534" cy="307777"/>
          </a:xfrm>
          <a:prstGeom prst="rect">
            <a:avLst/>
          </a:prstGeom>
        </p:spPr>
        <p:txBody>
          <a:bodyPr wrap="none">
            <a:spAutoFit/>
          </a:bodyPr>
          <a:lstStyle/>
          <a:p>
            <a:r>
              <a:rPr lang="en-US" sz="1400" i="1" dirty="0"/>
              <a:t>Figure 3: </a:t>
            </a:r>
            <a:r>
              <a:rPr lang="en-GB" sz="1400" i="1" dirty="0"/>
              <a:t>Automatic Hand Sanitizer with Microcontroller</a:t>
            </a:r>
          </a:p>
        </p:txBody>
      </p:sp>
    </p:spTree>
    <p:extLst>
      <p:ext uri="{BB962C8B-B14F-4D97-AF65-F5344CB8AC3E}">
        <p14:creationId xmlns:p14="http://schemas.microsoft.com/office/powerpoint/2010/main" val="209147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61760" y="312218"/>
            <a:ext cx="5900057" cy="584775"/>
          </a:xfrm>
          <a:prstGeom prst="rect">
            <a:avLst/>
          </a:prstGeom>
          <a:noFill/>
        </p:spPr>
        <p:txBody>
          <a:bodyPr wrap="square" rtlCol="0">
            <a:spAutoFit/>
          </a:bodyPr>
          <a:lstStyle/>
          <a:p>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SMART PARKING</a:t>
            </a:r>
            <a:endParaRPr lang="en-GB"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p:cNvSpPr txBox="1"/>
          <p:nvPr/>
        </p:nvSpPr>
        <p:spPr>
          <a:xfrm>
            <a:off x="966652" y="1227908"/>
            <a:ext cx="10293531"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cs typeface="Times New Roman" panose="02020603050405020304" pitchFamily="18" charset="0"/>
              </a:rPr>
              <a:t>An intelligent parking system is designed to avoid traffic jams and save time. </a:t>
            </a:r>
          </a:p>
          <a:p>
            <a:pPr marL="285750" indent="-285750">
              <a:buFont typeface="Wingdings" panose="05000000000000000000" pitchFamily="2" charset="2"/>
              <a:buChar char="§"/>
            </a:pPr>
            <a:r>
              <a:rPr lang="en-US" dirty="0">
                <a:cs typeface="Times New Roman" panose="02020603050405020304" pitchFamily="18" charset="0"/>
              </a:rPr>
              <a:t>Here, the system is trained to detect and predict if the parking space is empty.</a:t>
            </a:r>
            <a:endParaRPr lang="en-GB" dirty="0">
              <a:cs typeface="Times New Roman" panose="02020603050405020304" pitchFamily="18" charset="0"/>
            </a:endParaRPr>
          </a:p>
        </p:txBody>
      </p:sp>
      <p:sp>
        <p:nvSpPr>
          <p:cNvPr id="7" name="Rectangle 6"/>
          <p:cNvSpPr/>
          <p:nvPr/>
        </p:nvSpPr>
        <p:spPr>
          <a:xfrm>
            <a:off x="2116183" y="6488668"/>
            <a:ext cx="7302138" cy="369332"/>
          </a:xfrm>
          <a:prstGeom prst="rect">
            <a:avLst/>
          </a:prstGeom>
        </p:spPr>
        <p:txBody>
          <a:bodyPr wrap="square">
            <a:spAutoFit/>
          </a:bodyPr>
          <a:lstStyle/>
          <a:p>
            <a:pPr algn="r"/>
            <a:r>
              <a:rPr lang="en-US" sz="1200" b="1" dirty="0"/>
              <a:t>Department of Computer Science and Engineering                                      2021-22</a:t>
            </a:r>
            <a:r>
              <a:rPr lang="en-US" b="1" dirty="0">
                <a:solidFill>
                  <a:schemeClr val="bg1">
                    <a:lumMod val="65000"/>
                  </a:schemeClr>
                </a:solidFill>
              </a:rPr>
              <a:t>	</a:t>
            </a:r>
            <a:endParaRPr lang="en-GB" dirty="0"/>
          </a:p>
        </p:txBody>
      </p:sp>
      <p:sp>
        <p:nvSpPr>
          <p:cNvPr id="5" name="Rectangle 4">
            <a:extLst>
              <a:ext uri="{FF2B5EF4-FFF2-40B4-BE49-F238E27FC236}">
                <a16:creationId xmlns:a16="http://schemas.microsoft.com/office/drawing/2014/main" id="{9482BB95-5A87-415E-AA58-BF3E2C2A6E1C}"/>
              </a:ext>
            </a:extLst>
          </p:cNvPr>
          <p:cNvSpPr/>
          <p:nvPr/>
        </p:nvSpPr>
        <p:spPr>
          <a:xfrm>
            <a:off x="3065927" y="896993"/>
            <a:ext cx="5576047" cy="151670"/>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2F79100-1B2A-4765-8EE6-F74D4ADA83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53" y="2110370"/>
            <a:ext cx="11026588" cy="4071182"/>
          </a:xfrm>
          <a:prstGeom prst="rect">
            <a:avLst/>
          </a:prstGeom>
        </p:spPr>
      </p:pic>
      <p:sp>
        <p:nvSpPr>
          <p:cNvPr id="8" name="TextBox 7">
            <a:extLst>
              <a:ext uri="{FF2B5EF4-FFF2-40B4-BE49-F238E27FC236}">
                <a16:creationId xmlns:a16="http://schemas.microsoft.com/office/drawing/2014/main" id="{31603F37-8C38-468F-B665-B3E24353EAF6}"/>
              </a:ext>
            </a:extLst>
          </p:cNvPr>
          <p:cNvSpPr txBox="1"/>
          <p:nvPr/>
        </p:nvSpPr>
        <p:spPr>
          <a:xfrm flipH="1">
            <a:off x="4042622" y="6155674"/>
            <a:ext cx="3420618" cy="307777"/>
          </a:xfrm>
          <a:prstGeom prst="rect">
            <a:avLst/>
          </a:prstGeom>
          <a:noFill/>
        </p:spPr>
        <p:txBody>
          <a:bodyPr wrap="square" rtlCol="0">
            <a:spAutoFit/>
          </a:bodyPr>
          <a:lstStyle/>
          <a:p>
            <a:pPr algn="ctr"/>
            <a:r>
              <a:rPr lang="en-US" sz="1400" i="1" dirty="0"/>
              <a:t>Figure 4: Car Parking system</a:t>
            </a:r>
            <a:endParaRPr lang="en-GB" sz="1400" i="1" dirty="0"/>
          </a:p>
        </p:txBody>
      </p:sp>
    </p:spTree>
    <p:extLst>
      <p:ext uri="{BB962C8B-B14F-4D97-AF65-F5344CB8AC3E}">
        <p14:creationId xmlns:p14="http://schemas.microsoft.com/office/powerpoint/2010/main" val="8961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3588" y="1195490"/>
            <a:ext cx="10332720" cy="3970318"/>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 A Few nations around the globe have utilized face masks obligatory out in the open to help control the spread of COVID-19.</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There is a danger of boundless network transmission, and Physical separation is troublesome, for example, on an open vehicle, in shops, or other shut settings. So we thought bringing an intelligent door into the market, which detects if the person is wearing a mask or not, is crucial to society.</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 Now we should come back to our everyday lives. To do that, we need to stop the spread of the virus; everyone should wear a mask to make that possible. So we are implementing this face mask detection using OpenCV.</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OpenCV is a library of programming functions mainly aimed at real-time computer vision, used to acquire images from webcam or other camera modules. </a:t>
            </a:r>
          </a:p>
          <a:p>
            <a:pPr algn="just"/>
            <a:endParaRPr lang="en-US" dirty="0"/>
          </a:p>
        </p:txBody>
      </p:sp>
      <p:sp>
        <p:nvSpPr>
          <p:cNvPr id="4" name="TextBox 3"/>
          <p:cNvSpPr txBox="1"/>
          <p:nvPr/>
        </p:nvSpPr>
        <p:spPr>
          <a:xfrm>
            <a:off x="3089366" y="333716"/>
            <a:ext cx="4916116" cy="861774"/>
          </a:xfrm>
          <a:prstGeom prst="rect">
            <a:avLst/>
          </a:prstGeom>
          <a:noFill/>
        </p:spPr>
        <p:txBody>
          <a:bodyPr wrap="square"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FACE MASK DETECTION</a:t>
            </a:r>
          </a:p>
          <a:p>
            <a:pPr algn="ct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B2A10A9F-C419-4555-84F8-EE108491AA2E}"/>
              </a:ext>
            </a:extLst>
          </p:cNvPr>
          <p:cNvSpPr/>
          <p:nvPr/>
        </p:nvSpPr>
        <p:spPr>
          <a:xfrm>
            <a:off x="3170049" y="833718"/>
            <a:ext cx="4754752" cy="98612"/>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Tree>
    <p:extLst>
      <p:ext uri="{BB962C8B-B14F-4D97-AF65-F5344CB8AC3E}">
        <p14:creationId xmlns:p14="http://schemas.microsoft.com/office/powerpoint/2010/main" val="428174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 y="287383"/>
            <a:ext cx="5917474" cy="579990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794" y="287383"/>
            <a:ext cx="5891349" cy="5799907"/>
          </a:xfrm>
          <a:prstGeom prst="rect">
            <a:avLst/>
          </a:prstGeom>
        </p:spPr>
      </p:pic>
      <p:sp>
        <p:nvSpPr>
          <p:cNvPr id="5" name="Rectangle 4"/>
          <p:cNvSpPr/>
          <p:nvPr/>
        </p:nvSpPr>
        <p:spPr>
          <a:xfrm>
            <a:off x="4818052" y="6149032"/>
            <a:ext cx="2524602" cy="307777"/>
          </a:xfrm>
          <a:prstGeom prst="rect">
            <a:avLst/>
          </a:prstGeom>
        </p:spPr>
        <p:txBody>
          <a:bodyPr wrap="none">
            <a:spAutoFit/>
          </a:bodyPr>
          <a:lstStyle/>
          <a:p>
            <a:pPr algn="ctr"/>
            <a:r>
              <a:rPr lang="en-US" sz="1400" i="1" dirty="0"/>
              <a:t>Figure 5: Mask detection system</a:t>
            </a:r>
            <a:endParaRPr lang="en-GB" sz="1400" dirty="0"/>
          </a:p>
        </p:txBody>
      </p:sp>
      <p:sp>
        <p:nvSpPr>
          <p:cNvPr id="6" name="TextBox 5">
            <a:extLst>
              <a:ext uri="{FF2B5EF4-FFF2-40B4-BE49-F238E27FC236}">
                <a16:creationId xmlns:a16="http://schemas.microsoft.com/office/drawing/2014/main" id="{8411A529-AC9C-421F-8CB9-ED73A29970B1}"/>
              </a:ext>
            </a:extLst>
          </p:cNvPr>
          <p:cNvSpPr txBox="1"/>
          <p:nvPr/>
        </p:nvSpPr>
        <p:spPr>
          <a:xfrm>
            <a:off x="1066801" y="4832092"/>
            <a:ext cx="3854823" cy="338554"/>
          </a:xfrm>
          <a:prstGeom prst="rect">
            <a:avLst/>
          </a:prstGeom>
          <a:noFill/>
        </p:spPr>
        <p:txBody>
          <a:bodyPr wrap="square"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Result : I</a:t>
            </a:r>
          </a:p>
        </p:txBody>
      </p:sp>
      <p:sp>
        <p:nvSpPr>
          <p:cNvPr id="7" name="TextBox 6">
            <a:extLst>
              <a:ext uri="{FF2B5EF4-FFF2-40B4-BE49-F238E27FC236}">
                <a16:creationId xmlns:a16="http://schemas.microsoft.com/office/drawing/2014/main" id="{30677781-2352-4559-AAD8-D466FF51E886}"/>
              </a:ext>
            </a:extLst>
          </p:cNvPr>
          <p:cNvSpPr txBox="1"/>
          <p:nvPr/>
        </p:nvSpPr>
        <p:spPr>
          <a:xfrm>
            <a:off x="7530354" y="4742445"/>
            <a:ext cx="3854823" cy="338554"/>
          </a:xfrm>
          <a:prstGeom prst="rect">
            <a:avLst/>
          </a:prstGeom>
          <a:noFill/>
        </p:spPr>
        <p:txBody>
          <a:bodyPr wrap="square" rtlCol="0">
            <a:spAutoFit/>
          </a:bodyPr>
          <a:lstStyle/>
          <a:p>
            <a:pPr algn="ctr"/>
            <a:r>
              <a:rPr lang="en-US" sz="1600" dirty="0">
                <a:solidFill>
                  <a:schemeClr val="bg1"/>
                </a:solidFill>
                <a:latin typeface="Open Sans" panose="020B0606030504020204" pitchFamily="34" charset="0"/>
                <a:ea typeface="Open Sans" panose="020B0606030504020204" pitchFamily="34" charset="0"/>
                <a:cs typeface="Open Sans" panose="020B0606030504020204" pitchFamily="34" charset="0"/>
              </a:rPr>
              <a:t>Result : II</a:t>
            </a:r>
          </a:p>
        </p:txBody>
      </p:sp>
    </p:spTree>
    <p:extLst>
      <p:ext uri="{BB962C8B-B14F-4D97-AF65-F5344CB8AC3E}">
        <p14:creationId xmlns:p14="http://schemas.microsoft.com/office/powerpoint/2010/main" val="3167569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F50E083-F8AB-4857-B5A8-817E09A964FE}"/>
              </a:ext>
            </a:extLst>
          </p:cNvPr>
          <p:cNvSpPr/>
          <p:nvPr/>
        </p:nvSpPr>
        <p:spPr>
          <a:xfrm flipV="1">
            <a:off x="4554929" y="669075"/>
            <a:ext cx="2561366" cy="168599"/>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56EA24C7-729C-41BC-9D50-545AF4A41C85}"/>
              </a:ext>
            </a:extLst>
          </p:cNvPr>
          <p:cNvSpPr txBox="1"/>
          <p:nvPr/>
        </p:nvSpPr>
        <p:spPr>
          <a:xfrm>
            <a:off x="4788787" y="168600"/>
            <a:ext cx="2093650"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CONTENT</a:t>
            </a:r>
          </a:p>
        </p:txBody>
      </p:sp>
      <p:sp>
        <p:nvSpPr>
          <p:cNvPr id="9" name="TextBox 8">
            <a:extLst>
              <a:ext uri="{FF2B5EF4-FFF2-40B4-BE49-F238E27FC236}">
                <a16:creationId xmlns:a16="http://schemas.microsoft.com/office/drawing/2014/main" id="{5B435741-0F56-4F01-A26D-0BF5C06B58EB}"/>
              </a:ext>
            </a:extLst>
          </p:cNvPr>
          <p:cNvSpPr txBox="1"/>
          <p:nvPr/>
        </p:nvSpPr>
        <p:spPr>
          <a:xfrm>
            <a:off x="2430880" y="1524790"/>
            <a:ext cx="6392487" cy="3785652"/>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Abstract</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Introduction</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Objective</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Literature Survey</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Existing System and Proposed System</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Circuit Diagram</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Software Requirement Specification</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Implementation</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Conclusion</a:t>
            </a: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References </a:t>
            </a:r>
          </a:p>
        </p:txBody>
      </p:sp>
      <p:sp>
        <p:nvSpPr>
          <p:cNvPr id="10" name="Footer Placeholder 3">
            <a:extLst>
              <a:ext uri="{FF2B5EF4-FFF2-40B4-BE49-F238E27FC236}">
                <a16:creationId xmlns:a16="http://schemas.microsoft.com/office/drawing/2014/main" id="{C56ACA8F-01CA-4D7F-AD73-A106DED85E7A}"/>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Tree>
    <p:extLst>
      <p:ext uri="{BB962C8B-B14F-4D97-AF65-F5344CB8AC3E}">
        <p14:creationId xmlns:p14="http://schemas.microsoft.com/office/powerpoint/2010/main" val="61158674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3" y="222069"/>
            <a:ext cx="11286308" cy="600945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1532" y="576439"/>
            <a:ext cx="5852160" cy="5354098"/>
          </a:xfrm>
          <a:prstGeom prst="rect">
            <a:avLst/>
          </a:prstGeom>
        </p:spPr>
      </p:pic>
      <p:sp>
        <p:nvSpPr>
          <p:cNvPr id="5" name="TextBox 4"/>
          <p:cNvSpPr txBox="1"/>
          <p:nvPr/>
        </p:nvSpPr>
        <p:spPr>
          <a:xfrm>
            <a:off x="3324497" y="6284907"/>
            <a:ext cx="5891349" cy="307777"/>
          </a:xfrm>
          <a:prstGeom prst="rect">
            <a:avLst/>
          </a:prstGeom>
          <a:noFill/>
        </p:spPr>
        <p:txBody>
          <a:bodyPr wrap="square" rtlCol="0">
            <a:spAutoFit/>
          </a:bodyPr>
          <a:lstStyle/>
          <a:p>
            <a:pPr algn="ctr"/>
            <a:r>
              <a:rPr lang="en-US" sz="1400" i="1" dirty="0"/>
              <a:t>Figure  6: Simulation of the mask detection system</a:t>
            </a:r>
            <a:endParaRPr lang="en-GB" sz="1400" i="1" dirty="0"/>
          </a:p>
        </p:txBody>
      </p:sp>
    </p:spTree>
    <p:extLst>
      <p:ext uri="{BB962C8B-B14F-4D97-AF65-F5344CB8AC3E}">
        <p14:creationId xmlns:p14="http://schemas.microsoft.com/office/powerpoint/2010/main" val="3350860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3588" y="1195490"/>
            <a:ext cx="10332720" cy="923330"/>
          </a:xfrm>
          <a:prstGeom prst="rect">
            <a:avLst/>
          </a:prstGeom>
          <a:noFill/>
        </p:spPr>
        <p:txBody>
          <a:bodyPr wrap="square" rtlCol="0">
            <a:spAutoFit/>
          </a:bodyPr>
          <a:lstStyle/>
          <a:p>
            <a:pPr marL="285750" indent="-285750" algn="just">
              <a:buFont typeface="Wingdings" panose="05000000000000000000" pitchFamily="2" charset="2"/>
              <a:buChar char="§"/>
            </a:pPr>
            <a:r>
              <a:rPr lang="en-US"/>
              <a:t>Innovative payment should be made through the web, which is easy and saves time instead of the billing queue.</a:t>
            </a:r>
          </a:p>
          <a:p>
            <a:pPr marL="285750" indent="-285750" algn="just">
              <a:buFont typeface="Wingdings" panose="05000000000000000000" pitchFamily="2" charset="2"/>
              <a:buChar char="§"/>
            </a:pPr>
            <a:r>
              <a:rPr lang="en-US"/>
              <a:t>Once payment has been completed, a pass is provided.</a:t>
            </a:r>
            <a:endParaRPr lang="en-US" dirty="0"/>
          </a:p>
        </p:txBody>
      </p:sp>
      <p:sp>
        <p:nvSpPr>
          <p:cNvPr id="4" name="TextBox 3"/>
          <p:cNvSpPr txBox="1"/>
          <p:nvPr/>
        </p:nvSpPr>
        <p:spPr>
          <a:xfrm>
            <a:off x="2829389" y="186748"/>
            <a:ext cx="5821552" cy="584775"/>
          </a:xfrm>
          <a:prstGeom prst="rect">
            <a:avLst/>
          </a:prstGeom>
          <a:noFill/>
        </p:spPr>
        <p:txBody>
          <a:bodyPr wrap="square"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SMART TROLLEY [PAYMENT]</a:t>
            </a: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B2A10A9F-C419-4555-84F8-EE108491AA2E}"/>
              </a:ext>
            </a:extLst>
          </p:cNvPr>
          <p:cNvSpPr/>
          <p:nvPr/>
        </p:nvSpPr>
        <p:spPr>
          <a:xfrm>
            <a:off x="2590800" y="833718"/>
            <a:ext cx="6194611" cy="45719"/>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pic>
        <p:nvPicPr>
          <p:cNvPr id="6" name="Picture 5">
            <a:extLst>
              <a:ext uri="{FF2B5EF4-FFF2-40B4-BE49-F238E27FC236}">
                <a16:creationId xmlns:a16="http://schemas.microsoft.com/office/drawing/2014/main" id="{22C29D7D-EA08-4784-89BE-9C0B235FB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05" y="2118820"/>
            <a:ext cx="9959789" cy="4427884"/>
          </a:xfrm>
          <a:prstGeom prst="rect">
            <a:avLst/>
          </a:prstGeom>
        </p:spPr>
      </p:pic>
      <p:sp>
        <p:nvSpPr>
          <p:cNvPr id="9" name="TextBox 8">
            <a:extLst>
              <a:ext uri="{FF2B5EF4-FFF2-40B4-BE49-F238E27FC236}">
                <a16:creationId xmlns:a16="http://schemas.microsoft.com/office/drawing/2014/main" id="{E6FD3281-6A96-4BDC-815F-43D4598C3711}"/>
              </a:ext>
            </a:extLst>
          </p:cNvPr>
          <p:cNvSpPr txBox="1"/>
          <p:nvPr/>
        </p:nvSpPr>
        <p:spPr>
          <a:xfrm>
            <a:off x="4487579" y="6532294"/>
            <a:ext cx="3216840" cy="307777"/>
          </a:xfrm>
          <a:prstGeom prst="rect">
            <a:avLst/>
          </a:prstGeom>
          <a:noFill/>
        </p:spPr>
        <p:txBody>
          <a:bodyPr wrap="square" rtlCol="0">
            <a:spAutoFit/>
          </a:bodyPr>
          <a:lstStyle/>
          <a:p>
            <a:pPr algn="ctr"/>
            <a:r>
              <a:rPr lang="en-US" sz="1400" i="1" dirty="0"/>
              <a:t>Figure 7:  payment through web</a:t>
            </a:r>
            <a:endParaRPr lang="en-GB" sz="1400" i="1" dirty="0"/>
          </a:p>
        </p:txBody>
      </p:sp>
    </p:spTree>
    <p:extLst>
      <p:ext uri="{BB962C8B-B14F-4D97-AF65-F5344CB8AC3E}">
        <p14:creationId xmlns:p14="http://schemas.microsoft.com/office/powerpoint/2010/main" val="208315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3588" y="1195490"/>
            <a:ext cx="10332720" cy="646331"/>
          </a:xfrm>
          <a:prstGeom prst="rect">
            <a:avLst/>
          </a:prstGeom>
          <a:noFill/>
        </p:spPr>
        <p:txBody>
          <a:bodyPr wrap="square" rtlCol="0">
            <a:spAutoFit/>
          </a:bodyPr>
          <a:lstStyle/>
          <a:p>
            <a:pPr marL="285750" indent="-285750">
              <a:buFont typeface="Wingdings" panose="05000000000000000000" pitchFamily="2" charset="2"/>
              <a:buChar char="§"/>
            </a:pPr>
            <a:r>
              <a:rPr lang="en-US" dirty="0">
                <a:cs typeface="Times New Roman" panose="02020603050405020304" pitchFamily="18" charset="0"/>
              </a:rPr>
              <a:t>An intelligent gate-pass system is designed for the intelligent and secured gate to the exit.</a:t>
            </a:r>
          </a:p>
          <a:p>
            <a:pPr marL="285750" indent="-285750">
              <a:buFont typeface="Wingdings" panose="05000000000000000000" pitchFamily="2" charset="2"/>
              <a:buChar char="§"/>
            </a:pPr>
            <a:r>
              <a:rPr lang="en-US" dirty="0">
                <a:cs typeface="Times New Roman" panose="02020603050405020304" pitchFamily="18" charset="0"/>
              </a:rPr>
              <a:t>The system is trained to detect the QR code and then grant or reject it. </a:t>
            </a:r>
            <a:endParaRPr lang="en-GB" dirty="0">
              <a:cs typeface="Times New Roman" panose="02020603050405020304" pitchFamily="18" charset="0"/>
            </a:endParaRPr>
          </a:p>
        </p:txBody>
      </p:sp>
      <p:sp>
        <p:nvSpPr>
          <p:cNvPr id="4" name="TextBox 3"/>
          <p:cNvSpPr txBox="1"/>
          <p:nvPr/>
        </p:nvSpPr>
        <p:spPr>
          <a:xfrm>
            <a:off x="3089366" y="333716"/>
            <a:ext cx="4916116" cy="861774"/>
          </a:xfrm>
          <a:prstGeom prst="rect">
            <a:avLst/>
          </a:prstGeom>
          <a:noFill/>
        </p:spPr>
        <p:txBody>
          <a:bodyPr wrap="square" rtlCol="0">
            <a:spAutoFit/>
          </a:bodyPr>
          <a:lstStyle/>
          <a:p>
            <a:pPr algn="ctr"/>
            <a:r>
              <a:rPr lang="en-US" sz="3200" b="1" dirty="0">
                <a:solidFill>
                  <a:schemeClr val="accent1"/>
                </a:solidFill>
                <a:latin typeface="Open Sans" panose="020B0606030504020204" pitchFamily="34" charset="0"/>
                <a:ea typeface="Open Sans" panose="020B0606030504020204" pitchFamily="34" charset="0"/>
                <a:cs typeface="Open Sans" panose="020B0606030504020204" pitchFamily="34" charset="0"/>
              </a:rPr>
              <a:t>SMART GATE PASS</a:t>
            </a:r>
          </a:p>
          <a:p>
            <a:pPr algn="ctr"/>
            <a:endParaRPr lang="en-GB"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a:extLst>
              <a:ext uri="{FF2B5EF4-FFF2-40B4-BE49-F238E27FC236}">
                <a16:creationId xmlns:a16="http://schemas.microsoft.com/office/drawing/2014/main" id="{B2A10A9F-C419-4555-84F8-EE108491AA2E}"/>
              </a:ext>
            </a:extLst>
          </p:cNvPr>
          <p:cNvSpPr/>
          <p:nvPr/>
        </p:nvSpPr>
        <p:spPr>
          <a:xfrm>
            <a:off x="3170049" y="833718"/>
            <a:ext cx="4754752" cy="98612"/>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p:txBody>
      </p:sp>
      <p:sp>
        <p:nvSpPr>
          <p:cNvPr id="8" name="TextBox 7">
            <a:extLst>
              <a:ext uri="{FF2B5EF4-FFF2-40B4-BE49-F238E27FC236}">
                <a16:creationId xmlns:a16="http://schemas.microsoft.com/office/drawing/2014/main" id="{1002DB79-FFEB-4A58-98B4-A53E874CE650}"/>
              </a:ext>
            </a:extLst>
          </p:cNvPr>
          <p:cNvSpPr txBox="1"/>
          <p:nvPr/>
        </p:nvSpPr>
        <p:spPr>
          <a:xfrm>
            <a:off x="4914149" y="6497691"/>
            <a:ext cx="2416952" cy="307777"/>
          </a:xfrm>
          <a:prstGeom prst="rect">
            <a:avLst/>
          </a:prstGeom>
          <a:noFill/>
        </p:spPr>
        <p:txBody>
          <a:bodyPr wrap="square" rtlCol="0">
            <a:spAutoFit/>
          </a:bodyPr>
          <a:lstStyle/>
          <a:p>
            <a:pPr algn="ctr"/>
            <a:r>
              <a:rPr lang="en-US" sz="1400" i="1" dirty="0"/>
              <a:t>Figure 8:  Gate Pass</a:t>
            </a:r>
            <a:endParaRPr lang="en-GB" sz="1400" i="1" dirty="0"/>
          </a:p>
        </p:txBody>
      </p:sp>
      <p:pic>
        <p:nvPicPr>
          <p:cNvPr id="9" name="Picture 8">
            <a:extLst>
              <a:ext uri="{FF2B5EF4-FFF2-40B4-BE49-F238E27FC236}">
                <a16:creationId xmlns:a16="http://schemas.microsoft.com/office/drawing/2014/main" id="{3F74101A-D9EB-40E5-911B-DDEB851F5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6834" y="1848032"/>
            <a:ext cx="9018494" cy="4676554"/>
          </a:xfrm>
          <a:prstGeom prst="rect">
            <a:avLst/>
          </a:prstGeom>
        </p:spPr>
      </p:pic>
    </p:spTree>
    <p:extLst>
      <p:ext uri="{BB962C8B-B14F-4D97-AF65-F5344CB8AC3E}">
        <p14:creationId xmlns:p14="http://schemas.microsoft.com/office/powerpoint/2010/main" val="10444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F2F38E-F5AD-45DB-AE90-1F0F4CC8AE1B}"/>
              </a:ext>
            </a:extLst>
          </p:cNvPr>
          <p:cNvSpPr/>
          <p:nvPr/>
        </p:nvSpPr>
        <p:spPr>
          <a:xfrm flipV="1">
            <a:off x="4231150" y="1102456"/>
            <a:ext cx="2921569" cy="106657"/>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86F602E-6737-43F8-912C-73F2B2E79950}"/>
              </a:ext>
            </a:extLst>
          </p:cNvPr>
          <p:cNvSpPr txBox="1"/>
          <p:nvPr/>
        </p:nvSpPr>
        <p:spPr>
          <a:xfrm>
            <a:off x="4231150" y="571010"/>
            <a:ext cx="2921569"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CONCLUSION</a:t>
            </a:r>
          </a:p>
        </p:txBody>
      </p:sp>
      <p:sp>
        <p:nvSpPr>
          <p:cNvPr id="10" name="Footer Placeholder 3">
            <a:extLst>
              <a:ext uri="{FF2B5EF4-FFF2-40B4-BE49-F238E27FC236}">
                <a16:creationId xmlns:a16="http://schemas.microsoft.com/office/drawing/2014/main" id="{CDA4E09B-F1E2-4F5C-90FC-D47A76567E32}"/>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
        <p:nvSpPr>
          <p:cNvPr id="13" name="TextBox 12">
            <a:extLst>
              <a:ext uri="{FF2B5EF4-FFF2-40B4-BE49-F238E27FC236}">
                <a16:creationId xmlns:a16="http://schemas.microsoft.com/office/drawing/2014/main" id="{EFEBFB3A-3C60-4000-A9A6-6BA98FA730A7}"/>
              </a:ext>
            </a:extLst>
          </p:cNvPr>
          <p:cNvSpPr txBox="1"/>
          <p:nvPr/>
        </p:nvSpPr>
        <p:spPr>
          <a:xfrm>
            <a:off x="452325" y="1586546"/>
            <a:ext cx="11287349" cy="2126864"/>
          </a:xfrm>
          <a:prstGeom prst="rect">
            <a:avLst/>
          </a:prstGeom>
          <a:noFill/>
        </p:spPr>
        <p:txBody>
          <a:bodyPr wrap="square" rtlCol="0">
            <a:spAutoFit/>
          </a:bodyPr>
          <a:lstStyle/>
          <a:p>
            <a:pPr algn="just">
              <a:lnSpc>
                <a:spcPct val="150000"/>
              </a:lnSpc>
            </a:pPr>
            <a:r>
              <a:rPr lang="en-US" dirty="0"/>
              <a:t>Our project demonstrates the use of AI integrated with the Internet of Things in the management of the smart shopping complex with important precautions in situations like the COVID-19 pandemic. This project featured an intelligent commercial complex with an advanced vehicle parking system, mask detection, temperature measurement, and automatic disinfection at the complex entrance. Clients have a smart trolley for quick billing. The Arduino and Ultrasonic sensors are used in this design</a:t>
            </a:r>
            <a:endParaRPr lang="en-US" sz="1600" dirty="0">
              <a:cs typeface="Times New Roman" panose="02020603050405020304" pitchFamily="18" charset="0"/>
            </a:endParaRPr>
          </a:p>
        </p:txBody>
      </p:sp>
    </p:spTree>
    <p:extLst>
      <p:ext uri="{BB962C8B-B14F-4D97-AF65-F5344CB8AC3E}">
        <p14:creationId xmlns:p14="http://schemas.microsoft.com/office/powerpoint/2010/main" val="14974843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F2F38E-F5AD-45DB-AE90-1F0F4CC8AE1B}"/>
              </a:ext>
            </a:extLst>
          </p:cNvPr>
          <p:cNvSpPr/>
          <p:nvPr/>
        </p:nvSpPr>
        <p:spPr>
          <a:xfrm flipV="1">
            <a:off x="4137455" y="698202"/>
            <a:ext cx="3317966" cy="71185"/>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86F602E-6737-43F8-912C-73F2B2E79950}"/>
              </a:ext>
            </a:extLst>
          </p:cNvPr>
          <p:cNvSpPr txBox="1"/>
          <p:nvPr/>
        </p:nvSpPr>
        <p:spPr>
          <a:xfrm>
            <a:off x="4488227" y="184612"/>
            <a:ext cx="2616422"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REFERENCES</a:t>
            </a:r>
          </a:p>
        </p:txBody>
      </p:sp>
      <p:sp>
        <p:nvSpPr>
          <p:cNvPr id="2" name="TextBox 1">
            <a:extLst>
              <a:ext uri="{FF2B5EF4-FFF2-40B4-BE49-F238E27FC236}">
                <a16:creationId xmlns:a16="http://schemas.microsoft.com/office/drawing/2014/main" id="{C0791657-1380-4647-AA35-6C71BC389BE7}"/>
              </a:ext>
            </a:extLst>
          </p:cNvPr>
          <p:cNvSpPr txBox="1"/>
          <p:nvPr/>
        </p:nvSpPr>
        <p:spPr>
          <a:xfrm>
            <a:off x="691839" y="1582340"/>
            <a:ext cx="10807430" cy="4247317"/>
          </a:xfrm>
          <a:prstGeom prst="rect">
            <a:avLst/>
          </a:prstGeom>
          <a:noFill/>
        </p:spPr>
        <p:txBody>
          <a:bodyPr wrap="square" rtlCol="0">
            <a:spAutoFit/>
          </a:bodyPr>
          <a:lstStyle/>
          <a:p>
            <a:r>
              <a:rPr lang="en-IN" b="1" spc="-1" dirty="0">
                <a:latin typeface="Times New Roman" panose="02020603050405020304" pitchFamily="18" charset="0"/>
                <a:ea typeface="Noto Sans CJK SC"/>
                <a:cs typeface="Times New Roman" panose="02020603050405020304" pitchFamily="18" charset="0"/>
              </a:rPr>
              <a:t>[1] </a:t>
            </a:r>
            <a:r>
              <a:rPr lang="en-IN" dirty="0">
                <a:latin typeface="Times New Roman" panose="02020603050405020304" pitchFamily="18" charset="0"/>
                <a:cs typeface="Times New Roman" panose="02020603050405020304" pitchFamily="18" charset="0"/>
              </a:rPr>
              <a:t>Suraj. S, Vishal Guruprasad, Udayagiri R.P., Preetham S Nag, “RFID Based Wireless Intelligent Cart Using ARM7,” International Journal of Innovative Research in Science, Engineering and Technology, vol. 5, iss. 8, 2016</a:t>
            </a:r>
            <a:endParaRPr lang="en-IN" b="1" spc="-1" dirty="0">
              <a:latin typeface="Times New Roman" panose="02020603050405020304" pitchFamily="18" charset="0"/>
              <a:ea typeface="Noto Sans CJK SC"/>
              <a:cs typeface="Times New Roman" panose="02020603050405020304" pitchFamily="18" charset="0"/>
            </a:endParaRPr>
          </a:p>
          <a:p>
            <a:endParaRPr lang="en-IN" b="1" spc="-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[2] </a:t>
            </a:r>
            <a:r>
              <a:rPr lang="en-IN" dirty="0">
                <a:latin typeface="Times New Roman" panose="02020603050405020304" pitchFamily="18" charset="0"/>
                <a:cs typeface="Times New Roman" panose="02020603050405020304" pitchFamily="18" charset="0"/>
              </a:rPr>
              <a:t>Smart Trolley in Shopping Mall Rahul Chaudhari1 , Sunil Bhagat2 , Shubham Kanfade3 , Mayuri Taklikar4 , Snehal Bhajikhaye5 , Prof. S. P. Chaware6 1-5 Students,6Assistant Professor Information Technology, Priyadarshini College of Engineering, Nagpur, Maharashtra, India(440019)</a:t>
            </a:r>
            <a:endParaRPr lang="en-IN" b="1" spc="-1"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Proceedings of the Second International Conference on Inventive Research in Computing Applications (ICIRCA-2020) IEEE Xplore Part Number: CFP20N67-ART; ISBN: 978-1-7281-5374-2 Self-Activating Sanitizer With Battery Imposed System For Cleansing Hands Mr. M. M. Srihari * Coimbatore, Tamil Nadu, India</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[4] </a:t>
            </a:r>
            <a:r>
              <a:rPr lang="en-GB" dirty="0">
                <a:latin typeface="Times New Roman" panose="02020603050405020304" pitchFamily="18" charset="0"/>
                <a:cs typeface="Times New Roman" panose="02020603050405020304" pitchFamily="18" charset="0"/>
              </a:rPr>
              <a:t> Kavitha, S. M. M. Roomi, K. Priya, K. B. Devi, “State model based face mask detection”, International Journal of Engineering &amp; Technology, 7 (2.22), pp. 35-38, 2018 </a:t>
            </a:r>
            <a:endParaRPr lang="en-GB" b="1" dirty="0">
              <a:latin typeface="Times New Roman" panose="02020603050405020304" pitchFamily="18" charset="0"/>
              <a:cs typeface="Times New Roman" panose="02020603050405020304" pitchFamily="18" charset="0"/>
            </a:endParaRPr>
          </a:p>
          <a:p>
            <a:endParaRPr lang="en-GB" b="1" dirty="0">
              <a:latin typeface="Times New Roman" panose="02020603050405020304" pitchFamily="18" charset="0"/>
              <a:cs typeface="Times New Roman" panose="02020603050405020304" pitchFamily="18" charset="0"/>
            </a:endParaRPr>
          </a:p>
          <a:p>
            <a:r>
              <a:rPr lang="en-GB" b="1" dirty="0">
                <a:latin typeface="Times New Roman" panose="02020603050405020304" pitchFamily="18" charset="0"/>
                <a:cs typeface="Times New Roman" panose="02020603050405020304" pitchFamily="18" charset="0"/>
              </a:rPr>
              <a:t>[5]  </a:t>
            </a:r>
            <a:r>
              <a:rPr lang="en-GB" dirty="0">
                <a:latin typeface="Times New Roman" panose="02020603050405020304" pitchFamily="18" charset="0"/>
                <a:cs typeface="Times New Roman" panose="02020603050405020304" pitchFamily="18" charset="0"/>
              </a:rPr>
              <a:t>YouTube, Google, Sci-Hub</a:t>
            </a:r>
            <a:endParaRPr lang="en-GB" b="1" dirty="0">
              <a:latin typeface="Times New Roman" panose="02020603050405020304" pitchFamily="18" charset="0"/>
              <a:cs typeface="Times New Roman" panose="02020603050405020304" pitchFamily="18" charset="0"/>
            </a:endParaRPr>
          </a:p>
        </p:txBody>
      </p:sp>
      <p:sp>
        <p:nvSpPr>
          <p:cNvPr id="6" name="Footer Placeholder 3">
            <a:extLst>
              <a:ext uri="{FF2B5EF4-FFF2-40B4-BE49-F238E27FC236}">
                <a16:creationId xmlns:a16="http://schemas.microsoft.com/office/drawing/2014/main" id="{E5B9B69E-A53A-4D9A-B6A5-F67E2586BF08}"/>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Tree>
    <p:extLst>
      <p:ext uri="{BB962C8B-B14F-4D97-AF65-F5344CB8AC3E}">
        <p14:creationId xmlns:p14="http://schemas.microsoft.com/office/powerpoint/2010/main" val="18766848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200556-B74A-4D9E-A095-59DCF04A495F}"/>
              </a:ext>
            </a:extLst>
          </p:cNvPr>
          <p:cNvSpPr txBox="1"/>
          <p:nvPr/>
        </p:nvSpPr>
        <p:spPr>
          <a:xfrm>
            <a:off x="4331321" y="2818118"/>
            <a:ext cx="3528466" cy="769441"/>
          </a:xfrm>
          <a:prstGeom prst="rect">
            <a:avLst/>
          </a:prstGeom>
          <a:noFill/>
        </p:spPr>
        <p:txBody>
          <a:bodyPr wrap="none" rtlCol="0">
            <a:spAutoFit/>
          </a:bodyPr>
          <a:lstStyle/>
          <a:p>
            <a:r>
              <a:rPr lang="en-US" sz="44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THANK YOU</a:t>
            </a:r>
          </a:p>
        </p:txBody>
      </p:sp>
      <p:cxnSp>
        <p:nvCxnSpPr>
          <p:cNvPr id="7" name="Straight Connector 6">
            <a:extLst>
              <a:ext uri="{FF2B5EF4-FFF2-40B4-BE49-F238E27FC236}">
                <a16:creationId xmlns:a16="http://schemas.microsoft.com/office/drawing/2014/main" id="{D8AE800D-1C58-4BBF-8C4A-D270B925678B}"/>
              </a:ext>
            </a:extLst>
          </p:cNvPr>
          <p:cNvCxnSpPr>
            <a:cxnSpLocks/>
          </p:cNvCxnSpPr>
          <p:nvPr/>
        </p:nvCxnSpPr>
        <p:spPr>
          <a:xfrm flipH="1">
            <a:off x="3202301" y="3560527"/>
            <a:ext cx="5591503" cy="0"/>
          </a:xfrm>
          <a:prstGeom prst="line">
            <a:avLst/>
          </a:prstGeom>
          <a:ln w="1270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961CE57-F1AD-41DE-91B9-E503ED569A40}"/>
              </a:ext>
            </a:extLst>
          </p:cNvPr>
          <p:cNvSpPr/>
          <p:nvPr/>
        </p:nvSpPr>
        <p:spPr>
          <a:xfrm>
            <a:off x="3419051" y="3456031"/>
            <a:ext cx="5353006" cy="104496"/>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67059433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0019DF-C5BC-4FC1-85AB-ADD7220AA8F8}"/>
              </a:ext>
            </a:extLst>
          </p:cNvPr>
          <p:cNvSpPr/>
          <p:nvPr/>
        </p:nvSpPr>
        <p:spPr>
          <a:xfrm flipV="1">
            <a:off x="4554930" y="652450"/>
            <a:ext cx="2561366" cy="84300"/>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5" name="TextBox 4">
            <a:extLst>
              <a:ext uri="{FF2B5EF4-FFF2-40B4-BE49-F238E27FC236}">
                <a16:creationId xmlns:a16="http://schemas.microsoft.com/office/drawing/2014/main" id="{E327900B-AD42-49F1-9105-C84555434EF3}"/>
              </a:ext>
            </a:extLst>
          </p:cNvPr>
          <p:cNvSpPr txBox="1"/>
          <p:nvPr/>
        </p:nvSpPr>
        <p:spPr>
          <a:xfrm>
            <a:off x="4708446" y="151975"/>
            <a:ext cx="2254335"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ABSTRACT</a:t>
            </a:r>
          </a:p>
        </p:txBody>
      </p:sp>
      <p:sp>
        <p:nvSpPr>
          <p:cNvPr id="7" name="TextBox 6">
            <a:extLst>
              <a:ext uri="{FF2B5EF4-FFF2-40B4-BE49-F238E27FC236}">
                <a16:creationId xmlns:a16="http://schemas.microsoft.com/office/drawing/2014/main" id="{D2BEA8A2-3B04-40D7-8A66-5648D70B9AED}"/>
              </a:ext>
            </a:extLst>
          </p:cNvPr>
          <p:cNvSpPr txBox="1"/>
          <p:nvPr/>
        </p:nvSpPr>
        <p:spPr>
          <a:xfrm>
            <a:off x="936171" y="736750"/>
            <a:ext cx="10319657" cy="5864875"/>
          </a:xfrm>
          <a:prstGeom prst="rect">
            <a:avLst/>
          </a:prstGeom>
          <a:noFill/>
        </p:spPr>
        <p:txBody>
          <a:bodyPr wrap="square" rtlCol="0">
            <a:spAutoFit/>
          </a:bodyPr>
          <a:lstStyle/>
          <a:p>
            <a:pPr algn="just">
              <a:lnSpc>
                <a:spcPct val="150000"/>
              </a:lnSpc>
            </a:pPr>
            <a:r>
              <a:rPr lang="en-US" dirty="0"/>
              <a:t>In today's life, going to the supermarkets to shop is growing rapidly. During this pandemic, not everyone knows about and follows safety measures. Therefore, maintaining all of these measures is essential for client safety. Time is taken at the billing desk and must be in the queue until the round arrives. Required to get rid of them, Our project provides the basis of a system proposal based on RFID technology. The system contains the elements attached with an RFID label and an RFID reader that reads the label information when placed on the trolley. Then this information is sent to the central billing server, which calculates the total amount of purchase items and sends the computed bill to the device attached to the trolley for displaying it on the LCD. At the same time, we have introduced a vehicle parking system. Here there is room to park a car or not will be displayed on the LCD screen at the front door of the parking lot. As a result, customers will be able to park easily. And also, looking at the present situation, we have planned a mask detector and an automatic disinfection sensor at the entrance of the complex before entering. And also, once we get into the complex, we can get a map of this particular complex to see things in which stands we can find. It will be easy for people to get to the bottom of things and buy them. In addition, the LCD screen will show the entire complex indoors.</a:t>
            </a:r>
            <a:endParaRPr lang="en-IN" sz="1600" spc="-1" dirty="0">
              <a:latin typeface="Times New Roman" panose="02020603050405020304" pitchFamily="18" charset="0"/>
              <a:ea typeface="DejaVu Sans"/>
              <a:cs typeface="Times New Roman" panose="02020603050405020304" pitchFamily="18" charset="0"/>
            </a:endParaRPr>
          </a:p>
        </p:txBody>
      </p:sp>
      <p:sp>
        <p:nvSpPr>
          <p:cNvPr id="8" name="Footer Placeholder 3">
            <a:extLst>
              <a:ext uri="{FF2B5EF4-FFF2-40B4-BE49-F238E27FC236}">
                <a16:creationId xmlns:a16="http://schemas.microsoft.com/office/drawing/2014/main" id="{73E6CDE3-5E05-4E16-B2B3-9A10959CDE88}"/>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r>
              <a:rPr lang="en-US" dirty="0">
                <a:solidFill>
                  <a:schemeClr val="bg1">
                    <a:lumMod val="65000"/>
                  </a:schemeClr>
                </a:solidFill>
              </a:rPr>
              <a:t>			</a:t>
            </a:r>
            <a:endParaRPr lang="en-IN" dirty="0">
              <a:solidFill>
                <a:schemeClr val="bg1">
                  <a:lumMod val="65000"/>
                </a:schemeClr>
              </a:solidFill>
            </a:endParaRPr>
          </a:p>
        </p:txBody>
      </p:sp>
    </p:spTree>
    <p:extLst>
      <p:ext uri="{BB962C8B-B14F-4D97-AF65-F5344CB8AC3E}">
        <p14:creationId xmlns:p14="http://schemas.microsoft.com/office/powerpoint/2010/main" val="371843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62A34E-83E5-422D-A1B7-EB868EE10F2E}"/>
              </a:ext>
            </a:extLst>
          </p:cNvPr>
          <p:cNvSpPr/>
          <p:nvPr/>
        </p:nvSpPr>
        <p:spPr>
          <a:xfrm flipV="1">
            <a:off x="4066418" y="640081"/>
            <a:ext cx="3538395" cy="113294"/>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C9369AA-6FD8-43AF-BF4F-1EAAD78E681E}"/>
              </a:ext>
            </a:extLst>
          </p:cNvPr>
          <p:cNvSpPr txBox="1"/>
          <p:nvPr/>
        </p:nvSpPr>
        <p:spPr>
          <a:xfrm>
            <a:off x="4178368" y="168600"/>
            <a:ext cx="3314497"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INTRODUCTION</a:t>
            </a:r>
          </a:p>
        </p:txBody>
      </p:sp>
      <p:sp>
        <p:nvSpPr>
          <p:cNvPr id="7" name="TextBox 6">
            <a:extLst>
              <a:ext uri="{FF2B5EF4-FFF2-40B4-BE49-F238E27FC236}">
                <a16:creationId xmlns:a16="http://schemas.microsoft.com/office/drawing/2014/main" id="{03898F01-3E49-4442-83BD-3416124A5FB1}"/>
              </a:ext>
            </a:extLst>
          </p:cNvPr>
          <p:cNvSpPr txBox="1"/>
          <p:nvPr/>
        </p:nvSpPr>
        <p:spPr>
          <a:xfrm>
            <a:off x="789511" y="975641"/>
            <a:ext cx="10612978" cy="4247317"/>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Internet of Things (IoT) is the network of physical objects embedded with Radio Frequency Identification (RFID), embedded systems, sensors, networks, and software that enable physical objects to collect and exchange data for a common goal.</a:t>
            </a:r>
          </a:p>
          <a:p>
            <a:pPr algn="just"/>
            <a:endParaRPr lang="en-US" dirty="0"/>
          </a:p>
          <a:p>
            <a:pPr marL="285750" indent="-285750" algn="just">
              <a:buFont typeface="Wingdings" panose="05000000000000000000" pitchFamily="2" charset="2"/>
              <a:buChar char="§"/>
            </a:pPr>
            <a:r>
              <a:rPr lang="en-US" dirty="0"/>
              <a:t> Everyday objects can now be equipped with computational power and communication features to connect things anywhere. </a:t>
            </a:r>
          </a:p>
          <a:p>
            <a:pPr algn="just"/>
            <a:endParaRPr lang="en-US" dirty="0"/>
          </a:p>
          <a:p>
            <a:pPr marL="285750" indent="-285750" algn="just">
              <a:buFont typeface="Wingdings" panose="05000000000000000000" pitchFamily="2" charset="2"/>
              <a:buChar char="§"/>
            </a:pPr>
            <a:r>
              <a:rPr lang="en-US" dirty="0"/>
              <a:t>This has led to a new revolution in industrial, financial, and environmental systems and has created significant challenges in data management, wireless communications, and real-time decision-making. </a:t>
            </a:r>
          </a:p>
          <a:p>
            <a:pPr algn="just"/>
            <a:endParaRPr lang="en-US" dirty="0"/>
          </a:p>
          <a:p>
            <a:pPr marL="285750" indent="-285750" algn="just">
              <a:buFont typeface="Wingdings" panose="05000000000000000000" pitchFamily="2" charset="2"/>
              <a:buChar char="§"/>
            </a:pPr>
            <a:r>
              <a:rPr lang="en-US" dirty="0"/>
              <a:t>Additionally, many security, and privacy issues have emerged, and lightweight cryptographic methods are in high demand to integrate with its applications.</a:t>
            </a:r>
          </a:p>
          <a:p>
            <a:pPr algn="just"/>
            <a:endParaRPr lang="en-US" dirty="0"/>
          </a:p>
          <a:p>
            <a:pPr marL="285750" indent="-285750" algn="just">
              <a:buFont typeface="Wingdings" panose="05000000000000000000" pitchFamily="2" charset="2"/>
              <a:buChar char="§"/>
            </a:pPr>
            <a:r>
              <a:rPr lang="en-US" dirty="0"/>
              <a:t> Much of the Internet of the Things research has focused on various applications, such as smart homes, online health systems, and portable devices.</a:t>
            </a:r>
            <a:endParaRPr lang="en-GB" dirty="0">
              <a:cs typeface="Times New Roman" panose="02020603050405020304" pitchFamily="18" charset="0"/>
            </a:endParaRPr>
          </a:p>
        </p:txBody>
      </p:sp>
      <p:sp>
        <p:nvSpPr>
          <p:cNvPr id="6" name="Footer Placeholder 3">
            <a:extLst>
              <a:ext uri="{FF2B5EF4-FFF2-40B4-BE49-F238E27FC236}">
                <a16:creationId xmlns:a16="http://schemas.microsoft.com/office/drawing/2014/main" id="{C0A6A13D-396F-47D0-B26D-97C55AD0326A}"/>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Tree>
    <p:extLst>
      <p:ext uri="{BB962C8B-B14F-4D97-AF65-F5344CB8AC3E}">
        <p14:creationId xmlns:p14="http://schemas.microsoft.com/office/powerpoint/2010/main" val="341627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898F01-3E49-4442-83BD-3416124A5FB1}"/>
              </a:ext>
            </a:extLst>
          </p:cNvPr>
          <p:cNvSpPr txBox="1"/>
          <p:nvPr/>
        </p:nvSpPr>
        <p:spPr>
          <a:xfrm>
            <a:off x="748147" y="1001913"/>
            <a:ext cx="10616540" cy="4801314"/>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cs typeface="Times New Roman" panose="02020603050405020304" pitchFamily="18" charset="0"/>
              </a:rPr>
              <a:t>This paper focuses entirely on the shopping complex for safety and saving people's time. </a:t>
            </a:r>
          </a:p>
          <a:p>
            <a:pPr marL="285750" indent="-285750" algn="just">
              <a:buFont typeface="Wingdings" panose="05000000000000000000" pitchFamily="2" charset="2"/>
              <a:buChar char="§"/>
            </a:pPr>
            <a:endParaRPr lang="en-US" dirty="0">
              <a:cs typeface="Times New Roman" panose="02020603050405020304" pitchFamily="18" charset="0"/>
            </a:endParaRPr>
          </a:p>
          <a:p>
            <a:pPr marL="285750" indent="-285750" algn="just">
              <a:buFont typeface="Wingdings" panose="05000000000000000000" pitchFamily="2" charset="2"/>
              <a:buChar char="§"/>
            </a:pPr>
            <a:r>
              <a:rPr lang="en-US" dirty="0">
                <a:cs typeface="Times New Roman" panose="02020603050405020304" pitchFamily="18" charset="0"/>
              </a:rPr>
              <a:t>Here mask detecting sensors, temperature measuring, and automatic sanitizing will be provided at the mall entrance. </a:t>
            </a:r>
          </a:p>
          <a:p>
            <a:pPr marL="285750" indent="-285750" algn="just">
              <a:buFont typeface="Wingdings" panose="05000000000000000000" pitchFamily="2" charset="2"/>
              <a:buChar char="§"/>
            </a:pPr>
            <a:endParaRPr lang="en-US" dirty="0">
              <a:cs typeface="Times New Roman" panose="02020603050405020304" pitchFamily="18" charset="0"/>
            </a:endParaRPr>
          </a:p>
          <a:p>
            <a:pPr marL="285750" indent="-285750" algn="just">
              <a:buFont typeface="Wingdings" panose="05000000000000000000" pitchFamily="2" charset="2"/>
              <a:buChar char="§"/>
            </a:pPr>
            <a:r>
              <a:rPr lang="en-US" dirty="0">
                <a:cs typeface="Times New Roman" panose="02020603050405020304" pitchFamily="18" charset="0"/>
              </a:rPr>
              <a:t>After that, when we enter the mall, each person can get the map of the mall where locations of different kinds of stuff will be provided as well as anyone can see maps of the mall in </a:t>
            </a:r>
            <a:r>
              <a:rPr lang="en-US" dirty="0" err="1">
                <a:cs typeface="Times New Roman" panose="02020603050405020304" pitchFamily="18" charset="0"/>
              </a:rPr>
              <a:t>LCDhe</a:t>
            </a:r>
            <a:r>
              <a:rPr lang="en-US" dirty="0">
                <a:cs typeface="Times New Roman" panose="02020603050405020304" pitchFamily="18" charset="0"/>
              </a:rPr>
              <a:t> LCD will be displayed in the center of the mall. </a:t>
            </a:r>
          </a:p>
          <a:p>
            <a:pPr marL="285750" indent="-285750" algn="just">
              <a:buFont typeface="Wingdings" panose="05000000000000000000" pitchFamily="2" charset="2"/>
              <a:buChar char="§"/>
            </a:pPr>
            <a:r>
              <a:rPr lang="en-US" dirty="0">
                <a:cs typeface="Times New Roman" panose="02020603050405020304" pitchFamily="18" charset="0"/>
              </a:rPr>
              <a:t>An innovative shopping system based on Radio Frequency Identification (RFID) technology has not been well-studied.</a:t>
            </a:r>
          </a:p>
          <a:p>
            <a:pPr marL="285750" indent="-285750" algn="just">
              <a:buFont typeface="Wingdings" panose="05000000000000000000" pitchFamily="2" charset="2"/>
              <a:buChar char="§"/>
            </a:pPr>
            <a:endParaRPr lang="en-US" dirty="0">
              <a:cs typeface="Times New Roman" panose="02020603050405020304" pitchFamily="18" charset="0"/>
            </a:endParaRPr>
          </a:p>
          <a:p>
            <a:pPr marL="285750" indent="-285750" algn="just">
              <a:buFont typeface="Wingdings" panose="05000000000000000000" pitchFamily="2" charset="2"/>
              <a:buChar char="§"/>
            </a:pPr>
            <a:r>
              <a:rPr lang="en-US" dirty="0">
                <a:cs typeface="Times New Roman" panose="02020603050405020304" pitchFamily="18" charset="0"/>
              </a:rPr>
              <a:t>In such a system, all items for sale are attached with an RFID tag to be tracked by any device equipped with an RFID reader in the store –for example, a smart shelf.</a:t>
            </a:r>
          </a:p>
          <a:p>
            <a:pPr marL="285750" indent="-285750" algn="just">
              <a:buFont typeface="Wingdings" panose="05000000000000000000" pitchFamily="2" charset="2"/>
              <a:buChar char="§"/>
            </a:pPr>
            <a:endParaRPr lang="en-US" dirty="0">
              <a:cs typeface="Times New Roman" panose="02020603050405020304" pitchFamily="18" charset="0"/>
            </a:endParaRPr>
          </a:p>
          <a:p>
            <a:pPr marL="285750" indent="-285750" algn="just">
              <a:buFont typeface="Wingdings" panose="05000000000000000000" pitchFamily="2" charset="2"/>
              <a:buChar char="§"/>
            </a:pPr>
            <a:r>
              <a:rPr lang="en-US" dirty="0">
                <a:cs typeface="Times New Roman" panose="02020603050405020304" pitchFamily="18" charset="0"/>
              </a:rPr>
              <a:t> It becomes easy for the store to do inventory management as all items can be automatically read and easily logged. </a:t>
            </a:r>
          </a:p>
          <a:p>
            <a:pPr algn="just"/>
            <a:endParaRPr lang="en-US" dirty="0">
              <a:cs typeface="Times New Roman" panose="02020603050405020304" pitchFamily="18" charset="0"/>
            </a:endParaRPr>
          </a:p>
        </p:txBody>
      </p:sp>
      <p:sp>
        <p:nvSpPr>
          <p:cNvPr id="6" name="Footer Placeholder 3">
            <a:extLst>
              <a:ext uri="{FF2B5EF4-FFF2-40B4-BE49-F238E27FC236}">
                <a16:creationId xmlns:a16="http://schemas.microsoft.com/office/drawing/2014/main" id="{0BF6F27E-89C2-4425-B72A-81DDB1B27FE6}"/>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r>
              <a:rPr lang="en-US" dirty="0">
                <a:solidFill>
                  <a:schemeClr val="bg1">
                    <a:lumMod val="65000"/>
                  </a:schemeClr>
                </a:solidFill>
              </a:rPr>
              <a:t>								</a:t>
            </a:r>
            <a:endParaRPr lang="en-IN" dirty="0">
              <a:solidFill>
                <a:schemeClr val="bg1">
                  <a:lumMod val="65000"/>
                </a:schemeClr>
              </a:solidFill>
            </a:endParaRPr>
          </a:p>
        </p:txBody>
      </p:sp>
    </p:spTree>
    <p:extLst>
      <p:ext uri="{BB962C8B-B14F-4D97-AF65-F5344CB8AC3E}">
        <p14:creationId xmlns:p14="http://schemas.microsoft.com/office/powerpoint/2010/main" val="75153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nodePh="1">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nodePh="1">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nodePh="1">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nodePh="1">
                                  <p:stCondLst>
                                    <p:cond delay="0"/>
                                  </p:stCondLst>
                                  <p:childTnLst>
                                    <p:set>
                                      <p:cBhvr>
                                        <p:cTn id="31" dur="1" fill="hold">
                                          <p:stCondLst>
                                            <p:cond delay="0"/>
                                          </p:stCondLst>
                                        </p:cTn>
                                        <p:tgtEl>
                                          <p:spTgt spid="7">
                                            <p:txEl>
                                              <p:pRg st="9" end="9"/>
                                            </p:txEl>
                                          </p:spTgt>
                                        </p:tgtEl>
                                        <p:attrNameLst>
                                          <p:attrName>style.visibility</p:attrName>
                                        </p:attrNameLst>
                                      </p:cBhvr>
                                      <p:to>
                                        <p:strVal val="visible"/>
                                      </p:to>
                                    </p:set>
                                    <p:animEffect transition="in" filter="fade">
                                      <p:cBhvr>
                                        <p:cTn id="32"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62A34E-83E5-422D-A1B7-EB868EE10F2E}"/>
              </a:ext>
            </a:extLst>
          </p:cNvPr>
          <p:cNvSpPr/>
          <p:nvPr/>
        </p:nvSpPr>
        <p:spPr>
          <a:xfrm flipV="1">
            <a:off x="3997233" y="653142"/>
            <a:ext cx="3840481" cy="100230"/>
          </a:xfrm>
          <a:prstGeom prst="rect">
            <a:avLst/>
          </a:prstGeom>
          <a:solidFill>
            <a:schemeClr val="tx1">
              <a:lumMod val="50000"/>
              <a:lumOff val="5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ooter Placeholder 3">
            <a:extLst>
              <a:ext uri="{FF2B5EF4-FFF2-40B4-BE49-F238E27FC236}">
                <a16:creationId xmlns:a16="http://schemas.microsoft.com/office/drawing/2014/main" id="{0BF6F27E-89C2-4425-B72A-81DDB1B27FE6}"/>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r>
              <a:rPr lang="en-US" dirty="0">
                <a:solidFill>
                  <a:schemeClr val="bg1">
                    <a:lumMod val="65000"/>
                  </a:schemeClr>
                </a:solidFill>
              </a:rPr>
              <a:t>								</a:t>
            </a:r>
            <a:endParaRPr lang="en-IN" dirty="0">
              <a:solidFill>
                <a:schemeClr val="bg1">
                  <a:lumMod val="65000"/>
                </a:schemeClr>
              </a:solidFill>
            </a:endParaRPr>
          </a:p>
        </p:txBody>
      </p:sp>
      <p:sp>
        <p:nvSpPr>
          <p:cNvPr id="5" name="TextBox 4">
            <a:extLst>
              <a:ext uri="{FF2B5EF4-FFF2-40B4-BE49-F238E27FC236}">
                <a16:creationId xmlns:a16="http://schemas.microsoft.com/office/drawing/2014/main" id="{065B82A3-B516-4061-A480-72D3B4FCE4AB}"/>
              </a:ext>
            </a:extLst>
          </p:cNvPr>
          <p:cNvSpPr txBox="1"/>
          <p:nvPr/>
        </p:nvSpPr>
        <p:spPr>
          <a:xfrm>
            <a:off x="4581110" y="168600"/>
            <a:ext cx="2509020"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OBJECTIVES</a:t>
            </a:r>
          </a:p>
        </p:txBody>
      </p:sp>
      <p:sp>
        <p:nvSpPr>
          <p:cNvPr id="8" name="TextBox 7">
            <a:extLst>
              <a:ext uri="{FF2B5EF4-FFF2-40B4-BE49-F238E27FC236}">
                <a16:creationId xmlns:a16="http://schemas.microsoft.com/office/drawing/2014/main" id="{40D03579-16D7-4B09-957A-BD9BACE9A428}"/>
              </a:ext>
            </a:extLst>
          </p:cNvPr>
          <p:cNvSpPr txBox="1"/>
          <p:nvPr/>
        </p:nvSpPr>
        <p:spPr>
          <a:xfrm>
            <a:off x="708957" y="1475325"/>
            <a:ext cx="11371811" cy="3970318"/>
          </a:xfrm>
          <a:prstGeom prst="rect">
            <a:avLst/>
          </a:prstGeom>
          <a:noFill/>
        </p:spPr>
        <p:txBody>
          <a:bodyPr wrap="square" rtlCol="0">
            <a:spAutoFit/>
          </a:bodyPr>
          <a:lstStyle/>
          <a:p>
            <a:pPr marL="285750" indent="-285750" algn="just">
              <a:buFont typeface="Wingdings" panose="05000000000000000000" pitchFamily="2" charset="2"/>
              <a:buChar char="§"/>
            </a:pPr>
            <a:r>
              <a:rPr lang="en-GB" dirty="0">
                <a:cs typeface="Times New Roman" panose="02020603050405020304" pitchFamily="18" charset="0"/>
              </a:rPr>
              <a:t>Assure the health of the customers with proper protocols during pandemics like COVID-19,</a:t>
            </a:r>
          </a:p>
          <a:p>
            <a:pPr algn="just"/>
            <a:endParaRPr lang="en-GB" dirty="0">
              <a:cs typeface="Times New Roman" panose="02020603050405020304" pitchFamily="18" charset="0"/>
            </a:endParaRPr>
          </a:p>
          <a:p>
            <a:pPr marL="285750" indent="-285750" algn="just">
              <a:buFont typeface="Wingdings" panose="05000000000000000000" pitchFamily="2" charset="2"/>
              <a:buChar char="§"/>
            </a:pPr>
            <a:r>
              <a:rPr lang="en-GB" dirty="0">
                <a:cs typeface="Times New Roman" panose="02020603050405020304" pitchFamily="18" charset="0"/>
              </a:rPr>
              <a:t>Minimize time complexity for billing with a smart trolly,</a:t>
            </a:r>
          </a:p>
          <a:p>
            <a:pPr algn="just"/>
            <a:endParaRPr lang="en-GB" dirty="0">
              <a:cs typeface="Times New Roman" panose="02020603050405020304" pitchFamily="18" charset="0"/>
            </a:endParaRPr>
          </a:p>
          <a:p>
            <a:pPr marL="285750" indent="-285750" algn="just">
              <a:buFont typeface="Wingdings" panose="05000000000000000000" pitchFamily="2" charset="2"/>
              <a:buChar char="§"/>
            </a:pPr>
            <a:r>
              <a:rPr lang="en-GB" dirty="0">
                <a:cs typeface="Times New Roman" panose="02020603050405020304" pitchFamily="18" charset="0"/>
              </a:rPr>
              <a:t>Guiding customers to their particular area of interest (i.e. stalls) through map/display,</a:t>
            </a:r>
          </a:p>
          <a:p>
            <a:pPr algn="just"/>
            <a:endParaRPr lang="en-GB" dirty="0">
              <a:cs typeface="Times New Roman" panose="02020603050405020304" pitchFamily="18" charset="0"/>
            </a:endParaRPr>
          </a:p>
          <a:p>
            <a:pPr marL="285750" indent="-285750" algn="just">
              <a:buFont typeface="Wingdings" panose="05000000000000000000" pitchFamily="2" charset="2"/>
              <a:buChar char="§"/>
            </a:pPr>
            <a:r>
              <a:rPr lang="en-GB" dirty="0">
                <a:cs typeface="Times New Roman" panose="02020603050405020304" pitchFamily="18" charset="0"/>
              </a:rPr>
              <a:t>QR code for secure transactions,</a:t>
            </a:r>
          </a:p>
          <a:p>
            <a:pPr marL="285750" indent="-285750" algn="just">
              <a:buFont typeface="Wingdings" panose="05000000000000000000" pitchFamily="2" charset="2"/>
              <a:buChar char="§"/>
            </a:pPr>
            <a:endParaRPr lang="en-GB" dirty="0">
              <a:cs typeface="Times New Roman" panose="02020603050405020304" pitchFamily="18" charset="0"/>
            </a:endParaRPr>
          </a:p>
          <a:p>
            <a:pPr marL="285750" indent="-285750" algn="just">
              <a:buFont typeface="Wingdings" panose="05000000000000000000" pitchFamily="2" charset="2"/>
              <a:buChar char="§"/>
            </a:pPr>
            <a:r>
              <a:rPr lang="en-GB" dirty="0">
                <a:cs typeface="Times New Roman" panose="02020603050405020304" pitchFamily="18" charset="0"/>
              </a:rPr>
              <a:t>QR pass to exit door for security purposes,</a:t>
            </a:r>
          </a:p>
          <a:p>
            <a:pPr algn="just"/>
            <a:endParaRPr lang="en-GB" dirty="0">
              <a:cs typeface="Times New Roman" panose="02020603050405020304" pitchFamily="18" charset="0"/>
            </a:endParaRPr>
          </a:p>
          <a:p>
            <a:pPr marL="285750" indent="-285750" algn="just">
              <a:buFont typeface="Wingdings" panose="05000000000000000000" pitchFamily="2" charset="2"/>
              <a:buChar char="§"/>
            </a:pPr>
            <a:r>
              <a:rPr lang="en-GB" dirty="0">
                <a:cs typeface="Times New Roman" panose="02020603050405020304" pitchFamily="18" charset="0"/>
              </a:rPr>
              <a:t>Minimum human manpower.</a:t>
            </a:r>
          </a:p>
          <a:p>
            <a:pPr marL="285750" indent="-285750" algn="just">
              <a:buFont typeface="Wingdings" panose="05000000000000000000" pitchFamily="2" charset="2"/>
              <a:buChar char="§"/>
            </a:pPr>
            <a:endParaRPr lang="en-GB" dirty="0">
              <a:cs typeface="Times New Roman" panose="02020603050405020304" pitchFamily="18" charset="0"/>
            </a:endParaRPr>
          </a:p>
          <a:p>
            <a:pPr marL="285750" indent="-285750" algn="just">
              <a:buFont typeface="Wingdings" panose="05000000000000000000" pitchFamily="2" charset="2"/>
              <a:buChar char="§"/>
            </a:pPr>
            <a:endParaRPr lang="en-GB" dirty="0">
              <a:cs typeface="Times New Roman" panose="02020603050405020304" pitchFamily="18" charset="0"/>
            </a:endParaRPr>
          </a:p>
          <a:p>
            <a:pPr algn="just"/>
            <a:endParaRPr lang="en-GB" dirty="0">
              <a:cs typeface="Times New Roman" panose="02020603050405020304" pitchFamily="18" charset="0"/>
            </a:endParaRPr>
          </a:p>
        </p:txBody>
      </p:sp>
    </p:spTree>
    <p:extLst>
      <p:ext uri="{BB962C8B-B14F-4D97-AF65-F5344CB8AC3E}">
        <p14:creationId xmlns:p14="http://schemas.microsoft.com/office/powerpoint/2010/main" val="287322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62A34E-83E5-422D-A1B7-EB868EE10F2E}"/>
              </a:ext>
            </a:extLst>
          </p:cNvPr>
          <p:cNvSpPr/>
          <p:nvPr/>
        </p:nvSpPr>
        <p:spPr>
          <a:xfrm flipV="1">
            <a:off x="3539158" y="654387"/>
            <a:ext cx="4592924" cy="98988"/>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a:extLst>
              <a:ext uri="{FF2B5EF4-FFF2-40B4-BE49-F238E27FC236}">
                <a16:creationId xmlns:a16="http://schemas.microsoft.com/office/drawing/2014/main" id="{6C9369AA-6FD8-43AF-BF4F-1EAAD78E681E}"/>
              </a:ext>
            </a:extLst>
          </p:cNvPr>
          <p:cNvSpPr txBox="1"/>
          <p:nvPr/>
        </p:nvSpPr>
        <p:spPr>
          <a:xfrm>
            <a:off x="3744246" y="168600"/>
            <a:ext cx="4182748"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LITERATURE SURVEY</a:t>
            </a:r>
          </a:p>
        </p:txBody>
      </p:sp>
      <p:graphicFrame>
        <p:nvGraphicFramePr>
          <p:cNvPr id="6" name="Table 5">
            <a:extLst>
              <a:ext uri="{FF2B5EF4-FFF2-40B4-BE49-F238E27FC236}">
                <a16:creationId xmlns:a16="http://schemas.microsoft.com/office/drawing/2014/main" id="{A8FB96A7-9669-43F8-AB06-A834D1A96CC6}"/>
              </a:ext>
            </a:extLst>
          </p:cNvPr>
          <p:cNvGraphicFramePr>
            <a:graphicFrameLocks noGrp="1"/>
          </p:cNvGraphicFramePr>
          <p:nvPr>
            <p:extLst>
              <p:ext uri="{D42A27DB-BD31-4B8C-83A1-F6EECF244321}">
                <p14:modId xmlns:p14="http://schemas.microsoft.com/office/powerpoint/2010/main" val="1057544130"/>
              </p:ext>
            </p:extLst>
          </p:nvPr>
        </p:nvGraphicFramePr>
        <p:xfrm>
          <a:off x="89645" y="949658"/>
          <a:ext cx="11999977" cy="5486400"/>
        </p:xfrm>
        <a:graphic>
          <a:graphicData uri="http://schemas.openxmlformats.org/drawingml/2006/table">
            <a:tbl>
              <a:tblPr firstRow="1" bandRow="1">
                <a:tableStyleId>{5C22544A-7EE6-4342-B048-85BDC9FD1C3A}</a:tableStyleId>
              </a:tblPr>
              <a:tblGrid>
                <a:gridCol w="1000019">
                  <a:extLst>
                    <a:ext uri="{9D8B030D-6E8A-4147-A177-3AD203B41FA5}">
                      <a16:colId xmlns:a16="http://schemas.microsoft.com/office/drawing/2014/main" val="20000"/>
                    </a:ext>
                  </a:extLst>
                </a:gridCol>
                <a:gridCol w="2385577">
                  <a:extLst>
                    <a:ext uri="{9D8B030D-6E8A-4147-A177-3AD203B41FA5}">
                      <a16:colId xmlns:a16="http://schemas.microsoft.com/office/drawing/2014/main" val="20001"/>
                    </a:ext>
                  </a:extLst>
                </a:gridCol>
                <a:gridCol w="2273541">
                  <a:extLst>
                    <a:ext uri="{9D8B030D-6E8A-4147-A177-3AD203B41FA5}">
                      <a16:colId xmlns:a16="http://schemas.microsoft.com/office/drawing/2014/main" val="20002"/>
                    </a:ext>
                  </a:extLst>
                </a:gridCol>
                <a:gridCol w="3330069">
                  <a:extLst>
                    <a:ext uri="{9D8B030D-6E8A-4147-A177-3AD203B41FA5}">
                      <a16:colId xmlns:a16="http://schemas.microsoft.com/office/drawing/2014/main" val="20003"/>
                    </a:ext>
                  </a:extLst>
                </a:gridCol>
                <a:gridCol w="3010771">
                  <a:extLst>
                    <a:ext uri="{9D8B030D-6E8A-4147-A177-3AD203B41FA5}">
                      <a16:colId xmlns:a16="http://schemas.microsoft.com/office/drawing/2014/main" val="20004"/>
                    </a:ext>
                  </a:extLst>
                </a:gridCol>
              </a:tblGrid>
              <a:tr h="638827">
                <a:tc>
                  <a:txBody>
                    <a:bodyPr/>
                    <a:lstStyle/>
                    <a:p>
                      <a:pPr algn="ctr"/>
                      <a:r>
                        <a:rPr lang="en-US" sz="2400" b="1" dirty="0">
                          <a:solidFill>
                            <a:srgbClr val="0070C0"/>
                          </a:solidFill>
                          <a:latin typeface="+mn-lt"/>
                          <a:cs typeface="Times New Roman" panose="02020603050405020304" pitchFamily="18" charset="0"/>
                        </a:rPr>
                        <a:t>S . No</a:t>
                      </a:r>
                    </a:p>
                  </a:txBody>
                  <a:tcPr>
                    <a:solidFill>
                      <a:schemeClr val="bg2"/>
                    </a:solidFill>
                  </a:tcPr>
                </a:tc>
                <a:tc>
                  <a:txBody>
                    <a:bodyPr/>
                    <a:lstStyle/>
                    <a:p>
                      <a:pPr algn="ctr"/>
                      <a:r>
                        <a:rPr lang="en-US" sz="2400" b="1" dirty="0">
                          <a:solidFill>
                            <a:srgbClr val="0070C0"/>
                          </a:solidFill>
                          <a:latin typeface="+mn-lt"/>
                          <a:cs typeface="Times New Roman" panose="02020603050405020304" pitchFamily="18" charset="0"/>
                        </a:rPr>
                        <a:t>Paper</a:t>
                      </a:r>
                      <a:r>
                        <a:rPr lang="en-US" sz="2400" b="1" baseline="0" dirty="0">
                          <a:solidFill>
                            <a:srgbClr val="0070C0"/>
                          </a:solidFill>
                          <a:latin typeface="+mn-lt"/>
                          <a:cs typeface="Times New Roman" panose="02020603050405020304" pitchFamily="18" charset="0"/>
                        </a:rPr>
                        <a:t> Title &amp; Year </a:t>
                      </a:r>
                      <a:endParaRPr lang="en-US" sz="2400" b="1" dirty="0">
                        <a:solidFill>
                          <a:srgbClr val="0070C0"/>
                        </a:solidFill>
                        <a:latin typeface="+mn-lt"/>
                        <a:cs typeface="Times New Roman" panose="02020603050405020304" pitchFamily="18" charset="0"/>
                      </a:endParaRPr>
                    </a:p>
                  </a:txBody>
                  <a:tcPr>
                    <a:solidFill>
                      <a:schemeClr val="bg2"/>
                    </a:solidFill>
                  </a:tcPr>
                </a:tc>
                <a:tc>
                  <a:txBody>
                    <a:bodyPr/>
                    <a:lstStyle/>
                    <a:p>
                      <a:pPr algn="ctr"/>
                      <a:r>
                        <a:rPr lang="en-US" sz="2400" b="1" dirty="0">
                          <a:solidFill>
                            <a:srgbClr val="0070C0"/>
                          </a:solidFill>
                          <a:latin typeface="+mn-lt"/>
                          <a:cs typeface="Times New Roman" panose="02020603050405020304" pitchFamily="18" charset="0"/>
                        </a:rPr>
                        <a:t>Name of the Author’s</a:t>
                      </a:r>
                    </a:p>
                  </a:txBody>
                  <a:tcPr>
                    <a:solidFill>
                      <a:schemeClr val="bg2"/>
                    </a:solidFill>
                  </a:tcPr>
                </a:tc>
                <a:tc>
                  <a:txBody>
                    <a:bodyPr/>
                    <a:lstStyle/>
                    <a:p>
                      <a:pPr algn="ctr"/>
                      <a:r>
                        <a:rPr lang="en-US" sz="2400" b="1" dirty="0">
                          <a:solidFill>
                            <a:srgbClr val="0070C0"/>
                          </a:solidFill>
                          <a:latin typeface="+mn-lt"/>
                          <a:cs typeface="Times New Roman" panose="02020603050405020304" pitchFamily="18" charset="0"/>
                        </a:rPr>
                        <a:t>Discussed</a:t>
                      </a:r>
                    </a:p>
                  </a:txBody>
                  <a:tcPr>
                    <a:solidFill>
                      <a:schemeClr val="bg2"/>
                    </a:solidFill>
                  </a:tcPr>
                </a:tc>
                <a:tc>
                  <a:txBody>
                    <a:bodyPr/>
                    <a:lstStyle/>
                    <a:p>
                      <a:pPr algn="ctr"/>
                      <a:r>
                        <a:rPr lang="en-US" sz="2400" b="1" dirty="0">
                          <a:solidFill>
                            <a:srgbClr val="0070C0"/>
                          </a:solidFill>
                          <a:latin typeface="+mn-lt"/>
                          <a:cs typeface="Times New Roman" panose="02020603050405020304" pitchFamily="18" charset="0"/>
                        </a:rPr>
                        <a:t>Remarks</a:t>
                      </a:r>
                    </a:p>
                  </a:txBody>
                  <a:tcPr>
                    <a:solidFill>
                      <a:schemeClr val="bg2"/>
                    </a:solidFill>
                  </a:tcPr>
                </a:tc>
                <a:extLst>
                  <a:ext uri="{0D108BD9-81ED-4DB2-BD59-A6C34878D82A}">
                    <a16:rowId xmlns:a16="http://schemas.microsoft.com/office/drawing/2014/main" val="10000"/>
                  </a:ext>
                </a:extLst>
              </a:tr>
              <a:tr h="3582985">
                <a:tc>
                  <a:txBody>
                    <a:bodyPr/>
                    <a:lstStyle/>
                    <a:p>
                      <a:r>
                        <a:rPr lang="en-US" sz="1800" dirty="0">
                          <a:solidFill>
                            <a:schemeClr val="tx1"/>
                          </a:solidFill>
                          <a:latin typeface="+mn-lt"/>
                          <a:cs typeface="Times New Roman" panose="02020603050405020304" pitchFamily="18" charset="0"/>
                        </a:rPr>
                        <a:t>1</a:t>
                      </a:r>
                    </a:p>
                  </a:txBody>
                  <a:tcPr anchor="ctr">
                    <a:solidFill>
                      <a:schemeClr val="bg2"/>
                    </a:solidFill>
                  </a:tcPr>
                </a:tc>
                <a:tc>
                  <a:txBody>
                    <a:bodyPr/>
                    <a:lstStyle/>
                    <a:p>
                      <a:r>
                        <a:rPr lang="en-GB" sz="2000" b="0" i="0" u="none" strike="noStrike" kern="1200" baseline="0" dirty="0">
                          <a:solidFill>
                            <a:schemeClr val="tx1"/>
                          </a:solidFill>
                          <a:latin typeface="+mn-lt"/>
                          <a:ea typeface="+mn-ea"/>
                          <a:cs typeface="Times New Roman" panose="02020603050405020304" pitchFamily="18" charset="0"/>
                        </a:rPr>
                        <a:t>Smart Cart Shopping System with an RFID</a:t>
                      </a:r>
                    </a:p>
                    <a:p>
                      <a:r>
                        <a:rPr lang="en-GB" sz="2000" b="0" i="0" u="none" strike="noStrike" kern="1200" baseline="0" dirty="0">
                          <a:solidFill>
                            <a:schemeClr val="tx1"/>
                          </a:solidFill>
                          <a:latin typeface="+mn-lt"/>
                          <a:ea typeface="+mn-ea"/>
                          <a:cs typeface="Times New Roman" panose="02020603050405020304" pitchFamily="18" charset="0"/>
                        </a:rPr>
                        <a:t>Interface for Human Assistance, 2020</a:t>
                      </a:r>
                      <a:endParaRPr lang="en-US" sz="2000" b="0" i="0" dirty="0">
                        <a:solidFill>
                          <a:schemeClr val="tx1"/>
                        </a:solidFill>
                        <a:latin typeface="+mn-lt"/>
                        <a:cs typeface="Times New Roman" panose="02020603050405020304" pitchFamily="18" charset="0"/>
                      </a:endParaRPr>
                    </a:p>
                  </a:txBody>
                  <a:tcPr anchor="ctr">
                    <a:solidFill>
                      <a:schemeClr val="bg2"/>
                    </a:solidFill>
                  </a:tcPr>
                </a:tc>
                <a:tc>
                  <a:txBody>
                    <a:bodyPr/>
                    <a:lstStyle/>
                    <a:p>
                      <a:r>
                        <a:rPr lang="en-GB" sz="2000" b="0" i="0" u="none" strike="noStrike" kern="1200" baseline="0" dirty="0">
                          <a:solidFill>
                            <a:schemeClr val="tx1"/>
                          </a:solidFill>
                          <a:latin typeface="+mn-lt"/>
                          <a:ea typeface="+mn-ea"/>
                          <a:cs typeface="Times New Roman" panose="02020603050405020304" pitchFamily="18" charset="0"/>
                        </a:rPr>
                        <a:t>S. Lakshmanachari, </a:t>
                      </a:r>
                    </a:p>
                    <a:p>
                      <a:r>
                        <a:rPr lang="en-GB" sz="2000" b="0" i="0" u="none" strike="noStrike" kern="1200" baseline="0" dirty="0">
                          <a:solidFill>
                            <a:schemeClr val="tx1"/>
                          </a:solidFill>
                          <a:latin typeface="+mn-lt"/>
                          <a:ea typeface="+mn-ea"/>
                          <a:cs typeface="Times New Roman" panose="02020603050405020304" pitchFamily="18" charset="0"/>
                        </a:rPr>
                        <a:t>G. Avanthi, </a:t>
                      </a:r>
                    </a:p>
                    <a:p>
                      <a:r>
                        <a:rPr lang="en-GB" sz="2000" b="0" i="0" u="none" strike="noStrike" kern="1200" baseline="0" dirty="0">
                          <a:solidFill>
                            <a:schemeClr val="tx1"/>
                          </a:solidFill>
                          <a:latin typeface="+mn-lt"/>
                          <a:ea typeface="+mn-ea"/>
                          <a:cs typeface="Times New Roman" panose="02020603050405020304" pitchFamily="18" charset="0"/>
                        </a:rPr>
                        <a:t>Vallabhuni Vijay</a:t>
                      </a:r>
                      <a:endParaRPr lang="en-US" sz="2000" dirty="0">
                        <a:solidFill>
                          <a:schemeClr val="tx1"/>
                        </a:solidFill>
                        <a:latin typeface="+mn-lt"/>
                        <a:cs typeface="Times New Roman" panose="02020603050405020304" pitchFamily="18" charset="0"/>
                      </a:endParaRPr>
                    </a:p>
                  </a:txBody>
                  <a:tcPr anchor="ctr">
                    <a:solidFill>
                      <a:schemeClr val="bg2"/>
                    </a:solidFill>
                  </a:tcPr>
                </a:tc>
                <a:tc>
                  <a:txBody>
                    <a:bodyPr/>
                    <a:lstStyle/>
                    <a:p>
                      <a:r>
                        <a:rPr lang="en-GB" sz="2000" b="0" i="0" u="none" strike="noStrike" kern="1200" baseline="0" dirty="0">
                          <a:solidFill>
                            <a:schemeClr val="tx1"/>
                          </a:solidFill>
                          <a:latin typeface="+mn-lt"/>
                          <a:ea typeface="+mn-ea"/>
                          <a:cs typeface="Times New Roman" panose="02020603050405020304" pitchFamily="18" charset="0"/>
                        </a:rPr>
                        <a:t>The main idea is to save customers time by providing digital billing system. A compartment of all the products will be attached with RFID tags/cards, and the purchasing product information will get stored in the database.</a:t>
                      </a:r>
                      <a:r>
                        <a:rPr lang="en-GB" sz="2000" b="1" i="0" u="none" strike="noStrike" kern="1200" baseline="0" dirty="0">
                          <a:solidFill>
                            <a:schemeClr val="tx1"/>
                          </a:solidFill>
                          <a:latin typeface="+mn-lt"/>
                          <a:ea typeface="+mn-ea"/>
                          <a:cs typeface="Times New Roman" panose="02020603050405020304" pitchFamily="18" charset="0"/>
                        </a:rPr>
                        <a:t> </a:t>
                      </a:r>
                      <a:r>
                        <a:rPr lang="en-GB" sz="2000" b="0" i="0" u="none" strike="noStrike" kern="1200" baseline="0" dirty="0">
                          <a:solidFill>
                            <a:schemeClr val="tx1"/>
                          </a:solidFill>
                          <a:latin typeface="+mn-lt"/>
                          <a:ea typeface="+mn-ea"/>
                          <a:cs typeface="Times New Roman" panose="02020603050405020304" pitchFamily="18" charset="0"/>
                        </a:rPr>
                        <a:t>The billing will then get generated in the LCD as well as the Server. This research work utilizes RFID reader, LCD and Wi-Fi transmitter in the advanced mobile trolley</a:t>
                      </a:r>
                      <a:endParaRPr lang="en-US" sz="2000" b="0" dirty="0">
                        <a:solidFill>
                          <a:schemeClr val="tx1"/>
                        </a:solidFill>
                        <a:latin typeface="+mn-lt"/>
                        <a:cs typeface="Times New Roman" panose="02020603050405020304" pitchFamily="18" charset="0"/>
                      </a:endParaRPr>
                    </a:p>
                  </a:txBody>
                  <a:tcPr>
                    <a:solidFill>
                      <a:schemeClr val="bg2"/>
                    </a:solidFill>
                  </a:tcPr>
                </a:tc>
                <a:tc>
                  <a:txBody>
                    <a:bodyPr/>
                    <a:lstStyle/>
                    <a:p>
                      <a:r>
                        <a:rPr lang="en-GB" sz="2000" b="0" i="0" u="none" strike="noStrike" kern="1200" baseline="0" dirty="0">
                          <a:solidFill>
                            <a:schemeClr val="tx1"/>
                          </a:solidFill>
                          <a:latin typeface="+mn-lt"/>
                          <a:ea typeface="+mn-ea"/>
                          <a:cs typeface="Times New Roman" panose="02020603050405020304" pitchFamily="18" charset="0"/>
                        </a:rPr>
                        <a:t>To decrease the time at billing, RFID arrangement has been proposed. Each advanced mobile truck will be provided with</a:t>
                      </a:r>
                    </a:p>
                    <a:p>
                      <a:r>
                        <a:rPr lang="en-GB" sz="2000" b="0" i="0" u="none" strike="noStrike" kern="1200" baseline="0" dirty="0">
                          <a:solidFill>
                            <a:schemeClr val="tx1"/>
                          </a:solidFill>
                          <a:latin typeface="+mn-lt"/>
                          <a:ea typeface="+mn-ea"/>
                          <a:cs typeface="Times New Roman" panose="02020603050405020304" pitchFamily="18" charset="0"/>
                        </a:rPr>
                        <a:t>an RFID reader, Raspberry pi 3, Arduino, and LCD. The framework holds the</a:t>
                      </a:r>
                    </a:p>
                    <a:p>
                      <a:r>
                        <a:rPr lang="en-GB" sz="2000" b="0" i="0" u="none" strike="noStrike" kern="1200" baseline="0" dirty="0">
                          <a:solidFill>
                            <a:schemeClr val="tx1"/>
                          </a:solidFill>
                          <a:latin typeface="+mn-lt"/>
                          <a:ea typeface="+mn-ea"/>
                          <a:cs typeface="Times New Roman" panose="02020603050405020304" pitchFamily="18" charset="0"/>
                        </a:rPr>
                        <a:t>things joined for RFID tag. RFID reader proceeds with the tag</a:t>
                      </a:r>
                    </a:p>
                    <a:p>
                      <a:r>
                        <a:rPr lang="en-GB" sz="2000" b="0" i="0" u="none" strike="noStrike" kern="1200" baseline="0" dirty="0">
                          <a:solidFill>
                            <a:schemeClr val="tx1"/>
                          </a:solidFill>
                          <a:latin typeface="+mn-lt"/>
                          <a:ea typeface="+mn-ea"/>
                          <a:cs typeface="Times New Roman" panose="02020603050405020304" pitchFamily="18" charset="0"/>
                        </a:rPr>
                        <a:t>data when it is required to add or remove items from the trolley.</a:t>
                      </a:r>
                      <a:endParaRPr lang="en-US" sz="2000" dirty="0">
                        <a:solidFill>
                          <a:schemeClr val="tx1"/>
                        </a:solidFill>
                        <a:latin typeface="+mn-lt"/>
                        <a:cs typeface="Times New Roman" panose="02020603050405020304" pitchFamily="18" charset="0"/>
                      </a:endParaRPr>
                    </a:p>
                  </a:txBody>
                  <a:tcPr>
                    <a:solidFill>
                      <a:schemeClr val="bg2"/>
                    </a:solidFill>
                  </a:tcPr>
                </a:tc>
                <a:extLst>
                  <a:ext uri="{0D108BD9-81ED-4DB2-BD59-A6C34878D82A}">
                    <a16:rowId xmlns:a16="http://schemas.microsoft.com/office/drawing/2014/main" val="10001"/>
                  </a:ext>
                </a:extLst>
              </a:tr>
            </a:tbl>
          </a:graphicData>
        </a:graphic>
      </p:graphicFrame>
      <p:sp>
        <p:nvSpPr>
          <p:cNvPr id="7" name="Footer Placeholder 3">
            <a:extLst>
              <a:ext uri="{FF2B5EF4-FFF2-40B4-BE49-F238E27FC236}">
                <a16:creationId xmlns:a16="http://schemas.microsoft.com/office/drawing/2014/main" id="{53D8CAB9-1242-4777-AEE9-4CC1619C0BC0}"/>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Tree>
    <p:extLst>
      <p:ext uri="{BB962C8B-B14F-4D97-AF65-F5344CB8AC3E}">
        <p14:creationId xmlns:p14="http://schemas.microsoft.com/office/powerpoint/2010/main" val="31785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EA201FA-41A9-478B-B3A0-E59CBED2CA3A}"/>
              </a:ext>
            </a:extLst>
          </p:cNvPr>
          <p:cNvGraphicFramePr>
            <a:graphicFrameLocks noGrp="1"/>
          </p:cNvGraphicFramePr>
          <p:nvPr>
            <p:extLst>
              <p:ext uri="{D42A27DB-BD31-4B8C-83A1-F6EECF244321}">
                <p14:modId xmlns:p14="http://schemas.microsoft.com/office/powerpoint/2010/main" val="3567749063"/>
              </p:ext>
            </p:extLst>
          </p:nvPr>
        </p:nvGraphicFramePr>
        <p:xfrm>
          <a:off x="-446" y="461910"/>
          <a:ext cx="12191555" cy="5387451"/>
        </p:xfrm>
        <a:graphic>
          <a:graphicData uri="http://schemas.openxmlformats.org/drawingml/2006/table">
            <a:tbl>
              <a:tblPr firstRow="1" bandRow="1">
                <a:tableStyleId>{5C22544A-7EE6-4342-B048-85BDC9FD1C3A}</a:tableStyleId>
              </a:tblPr>
              <a:tblGrid>
                <a:gridCol w="1032749">
                  <a:extLst>
                    <a:ext uri="{9D8B030D-6E8A-4147-A177-3AD203B41FA5}">
                      <a16:colId xmlns:a16="http://schemas.microsoft.com/office/drawing/2014/main" val="20000"/>
                    </a:ext>
                  </a:extLst>
                </a:gridCol>
                <a:gridCol w="2420027">
                  <a:extLst>
                    <a:ext uri="{9D8B030D-6E8A-4147-A177-3AD203B41FA5}">
                      <a16:colId xmlns:a16="http://schemas.microsoft.com/office/drawing/2014/main" val="20001"/>
                    </a:ext>
                  </a:extLst>
                </a:gridCol>
                <a:gridCol w="2306373">
                  <a:extLst>
                    <a:ext uri="{9D8B030D-6E8A-4147-A177-3AD203B41FA5}">
                      <a16:colId xmlns:a16="http://schemas.microsoft.com/office/drawing/2014/main" val="20002"/>
                    </a:ext>
                  </a:extLst>
                </a:gridCol>
                <a:gridCol w="3378158">
                  <a:extLst>
                    <a:ext uri="{9D8B030D-6E8A-4147-A177-3AD203B41FA5}">
                      <a16:colId xmlns:a16="http://schemas.microsoft.com/office/drawing/2014/main" val="20003"/>
                    </a:ext>
                  </a:extLst>
                </a:gridCol>
                <a:gridCol w="3054248">
                  <a:extLst>
                    <a:ext uri="{9D8B030D-6E8A-4147-A177-3AD203B41FA5}">
                      <a16:colId xmlns:a16="http://schemas.microsoft.com/office/drawing/2014/main" val="20004"/>
                    </a:ext>
                  </a:extLst>
                </a:gridCol>
              </a:tblGrid>
              <a:tr h="656289">
                <a:tc>
                  <a:txBody>
                    <a:bodyPr/>
                    <a:lstStyle/>
                    <a:p>
                      <a:pPr algn="ctr"/>
                      <a:r>
                        <a:rPr lang="en-US" sz="2000" b="1" dirty="0">
                          <a:solidFill>
                            <a:srgbClr val="0070C0"/>
                          </a:solidFill>
                          <a:latin typeface="+mn-lt"/>
                          <a:cs typeface="Times New Roman" panose="02020603050405020304" pitchFamily="18" charset="0"/>
                        </a:rPr>
                        <a:t>S .No</a:t>
                      </a:r>
                    </a:p>
                  </a:txBody>
                  <a:tcPr>
                    <a:solidFill>
                      <a:schemeClr val="bg2">
                        <a:lumMod val="90000"/>
                      </a:schemeClr>
                    </a:solidFill>
                  </a:tcPr>
                </a:tc>
                <a:tc>
                  <a:txBody>
                    <a:bodyPr/>
                    <a:lstStyle/>
                    <a:p>
                      <a:pPr algn="ctr"/>
                      <a:r>
                        <a:rPr lang="en-US" sz="2000" b="1" dirty="0">
                          <a:solidFill>
                            <a:srgbClr val="0070C0"/>
                          </a:solidFill>
                          <a:latin typeface="+mn-lt"/>
                          <a:cs typeface="Times New Roman" panose="02020603050405020304" pitchFamily="18" charset="0"/>
                        </a:rPr>
                        <a:t>Paper</a:t>
                      </a:r>
                      <a:r>
                        <a:rPr lang="en-US" sz="2000" b="1" baseline="0" dirty="0">
                          <a:solidFill>
                            <a:srgbClr val="0070C0"/>
                          </a:solidFill>
                          <a:latin typeface="+mn-lt"/>
                          <a:cs typeface="Times New Roman" panose="02020603050405020304" pitchFamily="18" charset="0"/>
                        </a:rPr>
                        <a:t> Title &amp; Year </a:t>
                      </a:r>
                      <a:endParaRPr lang="en-US" sz="2000" b="1" dirty="0">
                        <a:solidFill>
                          <a:srgbClr val="0070C0"/>
                        </a:solidFill>
                        <a:latin typeface="+mn-lt"/>
                        <a:cs typeface="Times New Roman" panose="02020603050405020304" pitchFamily="18" charset="0"/>
                      </a:endParaRPr>
                    </a:p>
                  </a:txBody>
                  <a:tcPr>
                    <a:solidFill>
                      <a:schemeClr val="bg2">
                        <a:lumMod val="90000"/>
                      </a:schemeClr>
                    </a:solidFill>
                  </a:tcPr>
                </a:tc>
                <a:tc>
                  <a:txBody>
                    <a:bodyPr/>
                    <a:lstStyle/>
                    <a:p>
                      <a:pPr algn="ctr"/>
                      <a:r>
                        <a:rPr lang="en-US" sz="2000" b="1" dirty="0">
                          <a:solidFill>
                            <a:srgbClr val="0070C0"/>
                          </a:solidFill>
                          <a:latin typeface="+mn-lt"/>
                          <a:cs typeface="Times New Roman" panose="02020603050405020304" pitchFamily="18" charset="0"/>
                        </a:rPr>
                        <a:t>Name of the Author’s</a:t>
                      </a:r>
                    </a:p>
                  </a:txBody>
                  <a:tcPr>
                    <a:solidFill>
                      <a:schemeClr val="bg2">
                        <a:lumMod val="90000"/>
                      </a:schemeClr>
                    </a:solidFill>
                  </a:tcPr>
                </a:tc>
                <a:tc>
                  <a:txBody>
                    <a:bodyPr/>
                    <a:lstStyle/>
                    <a:p>
                      <a:pPr algn="ctr"/>
                      <a:r>
                        <a:rPr lang="en-US" sz="2000" b="1" dirty="0">
                          <a:solidFill>
                            <a:srgbClr val="0070C0"/>
                          </a:solidFill>
                          <a:latin typeface="+mn-lt"/>
                          <a:cs typeface="Times New Roman" panose="02020603050405020304" pitchFamily="18" charset="0"/>
                        </a:rPr>
                        <a:t>Discussed</a:t>
                      </a:r>
                    </a:p>
                  </a:txBody>
                  <a:tcPr>
                    <a:solidFill>
                      <a:schemeClr val="bg2">
                        <a:lumMod val="90000"/>
                      </a:schemeClr>
                    </a:solidFill>
                  </a:tcPr>
                </a:tc>
                <a:tc>
                  <a:txBody>
                    <a:bodyPr/>
                    <a:lstStyle/>
                    <a:p>
                      <a:pPr algn="ctr"/>
                      <a:r>
                        <a:rPr lang="en-US" sz="2000" b="1" dirty="0">
                          <a:solidFill>
                            <a:srgbClr val="0070C0"/>
                          </a:solidFill>
                          <a:latin typeface="+mn-lt"/>
                          <a:cs typeface="Times New Roman" panose="02020603050405020304" pitchFamily="18" charset="0"/>
                        </a:rPr>
                        <a:t>Remarks</a:t>
                      </a:r>
                    </a:p>
                  </a:txBody>
                  <a:tcPr>
                    <a:solidFill>
                      <a:schemeClr val="bg2">
                        <a:lumMod val="90000"/>
                      </a:schemeClr>
                    </a:solidFill>
                  </a:tcPr>
                </a:tc>
                <a:extLst>
                  <a:ext uri="{0D108BD9-81ED-4DB2-BD59-A6C34878D82A}">
                    <a16:rowId xmlns:a16="http://schemas.microsoft.com/office/drawing/2014/main" val="10000"/>
                  </a:ext>
                </a:extLst>
              </a:tr>
              <a:tr h="2653690">
                <a:tc>
                  <a:txBody>
                    <a:bodyPr/>
                    <a:lstStyle/>
                    <a:p>
                      <a:r>
                        <a:rPr lang="en-US" sz="1800" dirty="0">
                          <a:solidFill>
                            <a:schemeClr val="tx1"/>
                          </a:solidFill>
                          <a:latin typeface="+mn-lt"/>
                          <a:cs typeface="Times New Roman" panose="02020603050405020304" pitchFamily="18" charset="0"/>
                        </a:rPr>
                        <a:t>2</a:t>
                      </a:r>
                    </a:p>
                  </a:txBody>
                  <a:tcPr anchor="ctr">
                    <a:solidFill>
                      <a:schemeClr val="bg2">
                        <a:lumMod val="90000"/>
                      </a:schemeClr>
                    </a:solidFill>
                  </a:tcPr>
                </a:tc>
                <a:tc>
                  <a:txBody>
                    <a:bodyPr/>
                    <a:lstStyle/>
                    <a:p>
                      <a:r>
                        <a:rPr lang="en-US" sz="1800" b="0" i="0" dirty="0">
                          <a:solidFill>
                            <a:schemeClr val="tx1"/>
                          </a:solidFill>
                          <a:latin typeface="+mn-lt"/>
                          <a:cs typeface="Times New Roman" panose="02020603050405020304" pitchFamily="18" charset="0"/>
                        </a:rPr>
                        <a:t>Self-Activating Sanitizer with battery imposed system for Cleansing Hands, 2020</a:t>
                      </a:r>
                    </a:p>
                  </a:txBody>
                  <a:tcPr anchor="ctr">
                    <a:solidFill>
                      <a:schemeClr val="bg2">
                        <a:lumMod val="90000"/>
                      </a:schemeClr>
                    </a:solidFill>
                  </a:tcPr>
                </a:tc>
                <a:tc>
                  <a:txBody>
                    <a:bodyPr/>
                    <a:lstStyle/>
                    <a:p>
                      <a:r>
                        <a:rPr lang="en-US" sz="1800" dirty="0">
                          <a:solidFill>
                            <a:schemeClr val="tx1"/>
                          </a:solidFill>
                          <a:latin typeface="+mn-lt"/>
                          <a:cs typeface="Times New Roman" panose="02020603050405020304" pitchFamily="18" charset="0"/>
                        </a:rPr>
                        <a:t>Mr. M. M. Srihari</a:t>
                      </a:r>
                    </a:p>
                  </a:txBody>
                  <a:tcPr anchor="ctr">
                    <a:solidFill>
                      <a:schemeClr val="bg2">
                        <a:lumMod val="90000"/>
                      </a:schemeClr>
                    </a:solidFill>
                  </a:tcPr>
                </a:tc>
                <a:tc>
                  <a:txBody>
                    <a:bodyPr/>
                    <a:lstStyle/>
                    <a:p>
                      <a:r>
                        <a:rPr lang="en-US" sz="1800" dirty="0">
                          <a:solidFill>
                            <a:schemeClr val="tx1"/>
                          </a:solidFill>
                          <a:latin typeface="+mn-lt"/>
                          <a:cs typeface="Times New Roman" panose="02020603050405020304" pitchFamily="18" charset="0"/>
                        </a:rPr>
                        <a:t>It has three modes of Control LED’s in the system, White LED is used for the user to understand that the setup is in working mode and battery is in use. Red LED is used for the user to understand that Battery is in charging mode. Green LED is used for the user to understand that battery is in full charged mode. </a:t>
                      </a:r>
                      <a:endParaRPr lang="en-US" sz="1800" b="0" dirty="0">
                        <a:solidFill>
                          <a:schemeClr val="tx1"/>
                        </a:solidFill>
                        <a:latin typeface="+mn-lt"/>
                        <a:cs typeface="Times New Roman" panose="02020603050405020304" pitchFamily="18" charset="0"/>
                      </a:endParaRPr>
                    </a:p>
                  </a:txBody>
                  <a:tcPr>
                    <a:solidFill>
                      <a:schemeClr val="bg2">
                        <a:lumMod val="90000"/>
                      </a:schemeClr>
                    </a:solidFill>
                  </a:tcPr>
                </a:tc>
                <a:tc>
                  <a:txBody>
                    <a:bodyPr/>
                    <a:lstStyle/>
                    <a:p>
                      <a:r>
                        <a:rPr lang="en-US" sz="1800" dirty="0">
                          <a:solidFill>
                            <a:schemeClr val="tx1"/>
                          </a:solidFill>
                          <a:latin typeface="+mn-lt"/>
                          <a:cs typeface="Times New Roman" panose="02020603050405020304" pitchFamily="18" charset="0"/>
                        </a:rPr>
                        <a:t>Provide continuous power supply instead of using battery minimizing the cost as LEDs are not needed for displaying the battery status.</a:t>
                      </a:r>
                    </a:p>
                  </a:txBody>
                  <a:tcPr anchor="ctr">
                    <a:solidFill>
                      <a:schemeClr val="bg2">
                        <a:lumMod val="90000"/>
                      </a:schemeClr>
                    </a:solidFill>
                  </a:tcPr>
                </a:tc>
                <a:extLst>
                  <a:ext uri="{0D108BD9-81ED-4DB2-BD59-A6C34878D82A}">
                    <a16:rowId xmlns:a16="http://schemas.microsoft.com/office/drawing/2014/main" val="10001"/>
                  </a:ext>
                </a:extLst>
              </a:tr>
              <a:tr h="1851771">
                <a:tc>
                  <a:txBody>
                    <a:bodyPr/>
                    <a:lstStyle/>
                    <a:p>
                      <a:r>
                        <a:rPr lang="en-US" sz="1800" dirty="0">
                          <a:solidFill>
                            <a:schemeClr val="tx1"/>
                          </a:solidFill>
                          <a:latin typeface="+mn-lt"/>
                          <a:cs typeface="Times New Roman" panose="02020603050405020304" pitchFamily="18" charset="0"/>
                        </a:rPr>
                        <a:t>3</a:t>
                      </a:r>
                    </a:p>
                  </a:txBody>
                  <a:tcPr anchor="ctr">
                    <a:solidFill>
                      <a:schemeClr val="bg2">
                        <a:lumMod val="90000"/>
                      </a:schemeClr>
                    </a:solidFill>
                  </a:tcPr>
                </a:tc>
                <a:tc>
                  <a:txBody>
                    <a:bodyPr/>
                    <a:lstStyle/>
                    <a:p>
                      <a:r>
                        <a:rPr lang="en-GB" sz="1800" b="0" i="0" u="none" strike="noStrike" kern="1200" baseline="0" dirty="0">
                          <a:solidFill>
                            <a:schemeClr val="tx1"/>
                          </a:solidFill>
                          <a:latin typeface="+mn-lt"/>
                          <a:ea typeface="+mn-ea"/>
                          <a:cs typeface="Times New Roman" panose="02020603050405020304" pitchFamily="18" charset="0"/>
                        </a:rPr>
                        <a:t>Smart Door / COVID-19 Face Mask Detection , 9 July 2021</a:t>
                      </a:r>
                      <a:endParaRPr lang="en-US" sz="1800" b="0" i="0" dirty="0">
                        <a:solidFill>
                          <a:schemeClr val="tx1"/>
                        </a:solidFill>
                        <a:latin typeface="+mn-lt"/>
                        <a:cs typeface="Times New Roman" panose="02020603050405020304" pitchFamily="18" charset="0"/>
                      </a:endParaRPr>
                    </a:p>
                  </a:txBody>
                  <a:tcPr anchor="ctr">
                    <a:solidFill>
                      <a:schemeClr val="bg2">
                        <a:lumMod val="90000"/>
                      </a:schemeClr>
                    </a:solidFill>
                  </a:tcPr>
                </a:tc>
                <a:tc>
                  <a:txBody>
                    <a:bodyPr/>
                    <a:lstStyle/>
                    <a:p>
                      <a:r>
                        <a:rPr lang="en-GB" sz="1800" b="0" i="0" u="none" strike="noStrike" kern="1200" baseline="0" dirty="0">
                          <a:solidFill>
                            <a:schemeClr val="tx1"/>
                          </a:solidFill>
                          <a:latin typeface="+mn-lt"/>
                          <a:ea typeface="+mn-ea"/>
                          <a:cs typeface="Times New Roman" panose="02020603050405020304" pitchFamily="18" charset="0"/>
                        </a:rPr>
                        <a:t>Pavan Narayana A, Janardhan Guptha S, Deepak S,</a:t>
                      </a:r>
                    </a:p>
                    <a:p>
                      <a:r>
                        <a:rPr lang="en-GB" sz="1800" b="0" i="0" u="none" strike="noStrike" kern="1200" baseline="0" dirty="0">
                          <a:solidFill>
                            <a:schemeClr val="tx1"/>
                          </a:solidFill>
                          <a:latin typeface="+mn-lt"/>
                          <a:ea typeface="+mn-ea"/>
                          <a:cs typeface="Times New Roman" panose="02020603050405020304" pitchFamily="18" charset="0"/>
                        </a:rPr>
                        <a:t>Pujith Sai P </a:t>
                      </a:r>
                      <a:endParaRPr lang="en-US" sz="1800" b="0" i="0" dirty="0">
                        <a:solidFill>
                          <a:schemeClr val="tx1"/>
                        </a:solidFill>
                        <a:latin typeface="+mn-lt"/>
                        <a:cs typeface="Times New Roman" panose="02020603050405020304" pitchFamily="18" charset="0"/>
                      </a:endParaRPr>
                    </a:p>
                  </a:txBody>
                  <a:tcPr anchor="ctr">
                    <a:solidFill>
                      <a:schemeClr val="bg2">
                        <a:lumMod val="90000"/>
                      </a:schemeClr>
                    </a:solidFill>
                  </a:tcPr>
                </a:tc>
                <a:tc>
                  <a:txBody>
                    <a:bodyPr/>
                    <a:lstStyle/>
                    <a:p>
                      <a:r>
                        <a:rPr lang="en-GB" sz="1800" b="0" i="0" u="none" strike="noStrike" kern="1200" baseline="0" dirty="0">
                          <a:solidFill>
                            <a:schemeClr val="tx1"/>
                          </a:solidFill>
                          <a:latin typeface="+mn-lt"/>
                          <a:ea typeface="+mn-ea"/>
                          <a:cs typeface="Times New Roman" panose="02020603050405020304" pitchFamily="18" charset="0"/>
                        </a:rPr>
                        <a:t>To prevent the spread of the covid-19  by monitoring in real time if person is wearing face masks in public places.</a:t>
                      </a:r>
                      <a:endParaRPr lang="en-US" sz="1800" dirty="0">
                        <a:solidFill>
                          <a:schemeClr val="tx1"/>
                        </a:solidFill>
                        <a:latin typeface="+mn-lt"/>
                        <a:cs typeface="Times New Roman" panose="02020603050405020304" pitchFamily="18" charset="0"/>
                      </a:endParaRPr>
                    </a:p>
                  </a:txBody>
                  <a:tcPr anchor="ctr">
                    <a:solidFill>
                      <a:schemeClr val="bg2">
                        <a:lumMod val="90000"/>
                      </a:schemeClr>
                    </a:solidFill>
                  </a:tcPr>
                </a:tc>
                <a:tc>
                  <a:txBody>
                    <a:bodyPr/>
                    <a:lstStyle/>
                    <a:p>
                      <a:r>
                        <a:rPr lang="en-GB" sz="1800" b="0" i="0" u="none" strike="noStrike" kern="1200" baseline="0" dirty="0">
                          <a:solidFill>
                            <a:schemeClr val="tx1"/>
                          </a:solidFill>
                          <a:latin typeface="+mn-lt"/>
                          <a:ea typeface="+mn-ea"/>
                          <a:cs typeface="Times New Roman" panose="02020603050405020304" pitchFamily="18" charset="0"/>
                        </a:rPr>
                        <a:t>We can get the details of the people who are not wearing masks and when it comes to school or working office premises, we this will be very useful</a:t>
                      </a:r>
                      <a:endParaRPr lang="en-US" sz="1800" dirty="0">
                        <a:solidFill>
                          <a:schemeClr val="tx1"/>
                        </a:solidFill>
                        <a:latin typeface="+mn-lt"/>
                        <a:cs typeface="Times New Roman" panose="02020603050405020304" pitchFamily="18" charset="0"/>
                      </a:endParaRPr>
                    </a:p>
                  </a:txBody>
                  <a:tcPr anchor="ctr">
                    <a:solidFill>
                      <a:schemeClr val="bg2">
                        <a:lumMod val="90000"/>
                      </a:schemeClr>
                    </a:solidFill>
                  </a:tcPr>
                </a:tc>
                <a:extLst>
                  <a:ext uri="{0D108BD9-81ED-4DB2-BD59-A6C34878D82A}">
                    <a16:rowId xmlns:a16="http://schemas.microsoft.com/office/drawing/2014/main" val="10002"/>
                  </a:ext>
                </a:extLst>
              </a:tr>
            </a:tbl>
          </a:graphicData>
        </a:graphic>
      </p:graphicFrame>
      <p:sp>
        <p:nvSpPr>
          <p:cNvPr id="4" name="Footer Placeholder 3">
            <a:extLst>
              <a:ext uri="{FF2B5EF4-FFF2-40B4-BE49-F238E27FC236}">
                <a16:creationId xmlns:a16="http://schemas.microsoft.com/office/drawing/2014/main" id="{0A6CD0EE-E398-4828-BD03-33B8CDE3C923}"/>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Tree>
    <p:extLst>
      <p:ext uri="{BB962C8B-B14F-4D97-AF65-F5344CB8AC3E}">
        <p14:creationId xmlns:p14="http://schemas.microsoft.com/office/powerpoint/2010/main" val="393999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F2F38E-F5AD-45DB-AE90-1F0F4CC8AE1B}"/>
              </a:ext>
            </a:extLst>
          </p:cNvPr>
          <p:cNvSpPr/>
          <p:nvPr/>
        </p:nvSpPr>
        <p:spPr>
          <a:xfrm flipV="1">
            <a:off x="3989666" y="669073"/>
            <a:ext cx="3697806" cy="84301"/>
          </a:xfrm>
          <a:prstGeom prst="rect">
            <a:avLst/>
          </a:prstGeom>
          <a:solidFill>
            <a:schemeClr val="bg2">
              <a:lumMod val="9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86F602E-6737-43F8-912C-73F2B2E79950}"/>
              </a:ext>
            </a:extLst>
          </p:cNvPr>
          <p:cNvSpPr txBox="1"/>
          <p:nvPr/>
        </p:nvSpPr>
        <p:spPr>
          <a:xfrm>
            <a:off x="3986715" y="168600"/>
            <a:ext cx="3697807" cy="584775"/>
          </a:xfrm>
          <a:prstGeom prst="rect">
            <a:avLst/>
          </a:prstGeom>
          <a:noFill/>
        </p:spPr>
        <p:txBody>
          <a:bodyPr wrap="none" rtlCol="0">
            <a:spAutoFit/>
          </a:bodyPr>
          <a:lstStyle/>
          <a:p>
            <a:pPr algn="ctr"/>
            <a:r>
              <a:rPr lang="en-US" sz="3200" b="1" dirty="0">
                <a:solidFill>
                  <a:srgbClr val="0070C0"/>
                </a:solidFill>
                <a:latin typeface="Open Sans" panose="020B0606030504020204" pitchFamily="34" charset="0"/>
                <a:ea typeface="Open Sans" panose="020B0606030504020204" pitchFamily="34" charset="0"/>
                <a:cs typeface="Open Sans" panose="020B0606030504020204" pitchFamily="34" charset="0"/>
              </a:rPr>
              <a:t>EXISTING SYSTEM</a:t>
            </a:r>
          </a:p>
        </p:txBody>
      </p:sp>
      <p:sp>
        <p:nvSpPr>
          <p:cNvPr id="2" name="TextBox 1">
            <a:extLst>
              <a:ext uri="{FF2B5EF4-FFF2-40B4-BE49-F238E27FC236}">
                <a16:creationId xmlns:a16="http://schemas.microsoft.com/office/drawing/2014/main" id="{9F9DE318-B188-43C3-87F7-B38A56CD914E}"/>
              </a:ext>
            </a:extLst>
          </p:cNvPr>
          <p:cNvSpPr txBox="1"/>
          <p:nvPr/>
        </p:nvSpPr>
        <p:spPr>
          <a:xfrm>
            <a:off x="703017" y="1364779"/>
            <a:ext cx="10896800" cy="3970318"/>
          </a:xfrm>
          <a:prstGeom prst="rect">
            <a:avLst/>
          </a:prstGeom>
          <a:noFill/>
        </p:spPr>
        <p:txBody>
          <a:bodyPr wrap="square" rtlCol="0">
            <a:spAutoFit/>
          </a:bodyPr>
          <a:lstStyle/>
          <a:p>
            <a:pPr marL="285750" indent="-285750">
              <a:buFont typeface="Wingdings" panose="05000000000000000000" pitchFamily="2" charset="2"/>
              <a:buChar char="§"/>
            </a:pPr>
            <a:r>
              <a:rPr lang="en-US" dirty="0"/>
              <a:t>An intelligent trolley for human assistance was proposed; a customer had to press add/subtract button for the addition/subtraction of the items. </a:t>
            </a:r>
          </a:p>
          <a:p>
            <a:endParaRPr lang="en-US" dirty="0"/>
          </a:p>
          <a:p>
            <a:pPr marL="285750" indent="-285750">
              <a:buFont typeface="Wingdings" panose="05000000000000000000" pitchFamily="2" charset="2"/>
              <a:buChar char="§"/>
            </a:pPr>
            <a:r>
              <a:rPr lang="en-US" dirty="0"/>
              <a:t>The item's information had to be sent to the central billing server. Calculate the total amount of purchase items. It would be displayed on the web page, then pay, but it didn't mention how the information would be sent, and no receipt was provided.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 A hand sanitizer was proposed in which batteries were used as the source of power, which would not last for long and had to charge time and again.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 face mask detection and temperature measurement were proposed but had not mentioned the gate pass to the mall, During such a pandemic of COVID, volunteers were needed to maintain a queue and other Crowdy activities, Customers used to get dull as they were new to the mall and didn’t know where to find their respective choices like the clothing section, the sports section and so on, Didn’t know about the parking status.</a:t>
            </a:r>
            <a:endParaRPr lang="en-US" sz="1600" dirty="0">
              <a:solidFill>
                <a:schemeClr val="bg1"/>
              </a:solidFill>
              <a:ea typeface="Open Sans" panose="020B0606030504020204" pitchFamily="34" charset="0"/>
              <a:cs typeface="Open Sans" panose="020B0606030504020204" pitchFamily="34" charset="0"/>
            </a:endParaRPr>
          </a:p>
        </p:txBody>
      </p:sp>
      <p:sp>
        <p:nvSpPr>
          <p:cNvPr id="6" name="Footer Placeholder 3">
            <a:extLst>
              <a:ext uri="{FF2B5EF4-FFF2-40B4-BE49-F238E27FC236}">
                <a16:creationId xmlns:a16="http://schemas.microsoft.com/office/drawing/2014/main" id="{B4F6C5DD-D3CA-4F1E-AAC5-B9AEFC19727C}"/>
              </a:ext>
            </a:extLst>
          </p:cNvPr>
          <p:cNvSpPr>
            <a:spLocks noGrp="1"/>
          </p:cNvSpPr>
          <p:nvPr/>
        </p:nvSpPr>
        <p:spPr>
          <a:xfrm>
            <a:off x="3285796" y="6506837"/>
            <a:ext cx="6705601" cy="365125"/>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Department of Computer Science and Engineering                                      2021-22</a:t>
            </a:r>
            <a:r>
              <a:rPr lang="en-US" b="1" dirty="0">
                <a:solidFill>
                  <a:schemeClr val="bg1">
                    <a:lumMod val="65000"/>
                  </a:schemeClr>
                </a:solidFill>
              </a:rPr>
              <a:t>									</a:t>
            </a:r>
            <a:endParaRPr lang="en-IN" b="1" dirty="0">
              <a:solidFill>
                <a:schemeClr val="bg1">
                  <a:lumMod val="65000"/>
                </a:schemeClr>
              </a:solidFill>
            </a:endParaRPr>
          </a:p>
        </p:txBody>
      </p:sp>
    </p:spTree>
    <p:extLst>
      <p:ext uri="{BB962C8B-B14F-4D97-AF65-F5344CB8AC3E}">
        <p14:creationId xmlns:p14="http://schemas.microsoft.com/office/powerpoint/2010/main" val="283866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1449</TotalTime>
  <Words>2670</Words>
  <Application>Microsoft Office PowerPoint</Application>
  <PresentationFormat>Widescreen</PresentationFormat>
  <Paragraphs>224</Paragraphs>
  <Slides>25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Calibri Light</vt:lpstr>
      <vt:lpstr>Lato Regular</vt:lpstr>
      <vt:lpstr>Open Sans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30018-stripes-business-template-1</dc:title>
  <dc:creator>paa T aaw</dc:creator>
  <cp:lastModifiedBy>paa T aaw</cp:lastModifiedBy>
  <cp:revision>125</cp:revision>
  <dcterms:created xsi:type="dcterms:W3CDTF">2020-04-04T15:05:16Z</dcterms:created>
  <dcterms:modified xsi:type="dcterms:W3CDTF">2022-05-24T21:14:08Z</dcterms:modified>
</cp:coreProperties>
</file>